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Default Extension="tiff" ContentType="image/tif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60"/>
  </p:notesMasterIdLst>
  <p:sldIdLst>
    <p:sldId id="256" r:id="rId2"/>
    <p:sldId id="257" r:id="rId3"/>
    <p:sldId id="259" r:id="rId4"/>
    <p:sldId id="286" r:id="rId5"/>
    <p:sldId id="285" r:id="rId6"/>
    <p:sldId id="297" r:id="rId7"/>
    <p:sldId id="298" r:id="rId8"/>
    <p:sldId id="299" r:id="rId9"/>
    <p:sldId id="300" r:id="rId10"/>
    <p:sldId id="301" r:id="rId11"/>
    <p:sldId id="289" r:id="rId12"/>
    <p:sldId id="287" r:id="rId13"/>
    <p:sldId id="311" r:id="rId14"/>
    <p:sldId id="313" r:id="rId15"/>
    <p:sldId id="312" r:id="rId16"/>
    <p:sldId id="290" r:id="rId17"/>
    <p:sldId id="291" r:id="rId18"/>
    <p:sldId id="315" r:id="rId19"/>
    <p:sldId id="302" r:id="rId20"/>
    <p:sldId id="314" r:id="rId21"/>
    <p:sldId id="317" r:id="rId22"/>
    <p:sldId id="318" r:id="rId23"/>
    <p:sldId id="319" r:id="rId24"/>
    <p:sldId id="320" r:id="rId25"/>
    <p:sldId id="321" r:id="rId26"/>
    <p:sldId id="322" r:id="rId27"/>
    <p:sldId id="292" r:id="rId28"/>
    <p:sldId id="310" r:id="rId29"/>
    <p:sldId id="306" r:id="rId30"/>
    <p:sldId id="307" r:id="rId31"/>
    <p:sldId id="303" r:id="rId32"/>
    <p:sldId id="308" r:id="rId33"/>
    <p:sldId id="309" r:id="rId34"/>
    <p:sldId id="258" r:id="rId35"/>
    <p:sldId id="260" r:id="rId36"/>
    <p:sldId id="284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ne Fernandez" initials="CF" lastIdx="1" clrIdx="0">
    <p:extLst>
      <p:ext uri="{19B8F6BF-5375-455C-9EA6-DF929625EA0E}">
        <p15:presenceInfo xmlns=""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EC7"/>
    <a:srgbClr val="2D919B"/>
    <a:srgbClr val="FF9755"/>
    <a:srgbClr val="F86C68"/>
    <a:srgbClr val="FD3F6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F16A12-A02D-4F7A-A192-F6A50229EBCF}">
  <a:tblStyle styleId="{8AF16A12-A02D-4F7A-A192-F6A50229EBC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4" autoAdjust="0"/>
    <p:restoredTop sz="94740"/>
  </p:normalViewPr>
  <p:slideViewPr>
    <p:cSldViewPr snapToGrid="0" snapToObjects="1">
      <p:cViewPr varScale="1">
        <p:scale>
          <a:sx n="91" d="100"/>
          <a:sy n="91" d="100"/>
        </p:scale>
        <p:origin x="-894" y="-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5T19:52:21.453" idx="1">
    <p:pos x="5269" y="2435"/>
    <p:text/>
    <p:extLst>
      <p:ext uri="{C676402C-5697-4E1C-873F-D02D1690AC5C}">
        <p15:threadingInfo xmlns=""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1218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2662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27541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65240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65240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414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27877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1346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26623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817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845965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031902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1543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98411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84596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031902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597308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646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69679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18448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919833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923003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3061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470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47727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80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0" name="Shape 28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81" name="Shape 2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284" name="Shape 28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0" name="Shape 36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61" name="Shape 36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64" name="Shape 3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2" name="Shape 372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5861767" y="506559"/>
            <a:ext cx="524974" cy="832144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-140399" y="3784203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07150" y="4701448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1" name="Shape 81"/>
          <p:cNvGrpSpPr/>
          <p:nvPr/>
        </p:nvGrpSpPr>
        <p:grpSpPr>
          <a:xfrm>
            <a:off x="154024" y="4093698"/>
            <a:ext cx="508850" cy="478710"/>
            <a:chOff x="5972700" y="2330200"/>
            <a:chExt cx="411625" cy="387275"/>
          </a:xfrm>
        </p:grpSpPr>
        <p:sp>
          <p:nvSpPr>
            <p:cNvPr id="82" name="Shape 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5222963" y="889722"/>
            <a:ext cx="292922" cy="464285"/>
            <a:chOff x="6718575" y="2318625"/>
            <a:chExt cx="256950" cy="407375"/>
          </a:xfrm>
        </p:grpSpPr>
        <p:sp>
          <p:nvSpPr>
            <p:cNvPr id="85" name="Shape 8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01" name="Shape 20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3" name="Shape 203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204" name="Shape 20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94199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-140399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079300" y="377625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96550" y="917625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924303" y="119380"/>
            <a:ext cx="292800" cy="2927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7724346" y="767107"/>
            <a:ext cx="213000" cy="212999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528659" y="-12472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327787" y="6261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154024" y="438903"/>
            <a:ext cx="508850" cy="478710"/>
            <a:chOff x="5972700" y="2330200"/>
            <a:chExt cx="411625" cy="387275"/>
          </a:xfrm>
        </p:grpSpPr>
        <p:sp>
          <p:nvSpPr>
            <p:cNvPr id="225" name="Shape 2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7915421" y="229147"/>
            <a:ext cx="236882" cy="375436"/>
            <a:chOff x="6718575" y="2318625"/>
            <a:chExt cx="256950" cy="407375"/>
          </a:xfrm>
        </p:grpSpPr>
        <p:sp>
          <p:nvSpPr>
            <p:cNvPr id="230" name="Shape 2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3" name="Shape 253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54" name="Shape 25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6" name="Shape 256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257" name="Shape 25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oboto-slab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4800" dirty="0" err="1" smtClean="0">
                <a:latin typeface="Calibri" charset="0"/>
                <a:ea typeface="Calibri" charset="0"/>
                <a:cs typeface="Calibri" charset="0"/>
              </a:rPr>
              <a:t>Proxibanque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La proximité facteur de succès</a:t>
            </a:r>
            <a:endParaRPr lang="en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Théo </a:t>
            </a:r>
            <a:endParaRPr lang="en" sz="30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6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7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8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9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0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1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2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3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4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5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6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7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18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19" name="ZoneTexte 18"/>
          <p:cNvSpPr txBox="1"/>
          <p:nvPr/>
        </p:nvSpPr>
        <p:spPr>
          <a:xfrm>
            <a:off x="3238799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l’équipe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7" y="-147959"/>
            <a:ext cx="2156557" cy="21488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Shape 449"/>
          <p:cNvSpPr txBox="1">
            <a:spLocks noGrp="1"/>
          </p:cNvSpPr>
          <p:nvPr>
            <p:ph type="body" idx="1"/>
          </p:nvPr>
        </p:nvSpPr>
        <p:spPr>
          <a:xfrm>
            <a:off x="2530548" y="1773884"/>
            <a:ext cx="5401339" cy="30322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sz="1600" dirty="0" smtClean="0"/>
              <a:t>31 </a:t>
            </a:r>
            <a:r>
              <a:rPr lang="fr-FR" sz="1600" dirty="0"/>
              <a:t>ans, </a:t>
            </a:r>
            <a:r>
              <a:rPr lang="fr-FR" sz="1600" dirty="0" smtClean="0"/>
              <a:t>formation STI Electrotechnique puis 2 années d’études de Droit. </a:t>
            </a:r>
          </a:p>
          <a:p>
            <a:pPr lvl="0">
              <a:buNone/>
            </a:pPr>
            <a:r>
              <a:rPr lang="fr-FR" sz="1600" dirty="0" smtClean="0"/>
              <a:t>Succession de petits boulots</a:t>
            </a:r>
            <a:r>
              <a:rPr lang="mr-IN" sz="1600" dirty="0" smtClean="0"/>
              <a:t>…</a:t>
            </a:r>
            <a:r>
              <a:rPr lang="fr-FR" sz="1600" dirty="0" smtClean="0"/>
              <a:t> jusqu’à entamer </a:t>
            </a:r>
            <a:r>
              <a:rPr lang="fr-FR" sz="1600" dirty="0"/>
              <a:t>un processus de reconversion en </a:t>
            </a:r>
            <a:r>
              <a:rPr lang="fr-FR" sz="1600" dirty="0" smtClean="0"/>
              <a:t>étant retenu pour participer à la </a:t>
            </a:r>
            <a:r>
              <a:rPr lang="fr-FR" sz="1600" dirty="0"/>
              <a:t>1</a:t>
            </a:r>
            <a:r>
              <a:rPr lang="fr-FR" sz="1600" baseline="30000" dirty="0"/>
              <a:t>ère</a:t>
            </a:r>
            <a:r>
              <a:rPr lang="fr-FR" sz="1600" dirty="0"/>
              <a:t> promotion de l’école </a:t>
            </a:r>
            <a:r>
              <a:rPr lang="fr-FR" sz="1600" dirty="0" smtClean="0"/>
              <a:t>42 à Paris.</a:t>
            </a:r>
            <a:endParaRPr lang="fr-FR" sz="1600" dirty="0"/>
          </a:p>
          <a:p>
            <a:pPr lvl="0">
              <a:buNone/>
            </a:pPr>
            <a:r>
              <a:rPr lang="fr-FR" sz="1600" dirty="0"/>
              <a:t>Arrêt en milieu de formation par manque de ressources financières.</a:t>
            </a:r>
          </a:p>
          <a:p>
            <a:pPr lvl="0">
              <a:buNone/>
            </a:pPr>
            <a:r>
              <a:rPr lang="fr-FR" sz="1600" dirty="0"/>
              <a:t>Bases générales acquises, volonté de se spécialiser sur une technologie recherchée par les entreprises.</a:t>
            </a:r>
          </a:p>
          <a:p>
            <a:pPr lvl="0">
              <a:buNone/>
            </a:pPr>
            <a:endParaRPr lang="fr-FR" sz="1600" dirty="0"/>
          </a:p>
          <a:p>
            <a:pPr lvl="0">
              <a:buNone/>
            </a:pP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</p:txBody>
      </p:sp>
      <p:sp>
        <p:nvSpPr>
          <p:cNvPr id="22" name="Rectangle 21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16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Organisation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Product </a:t>
            </a:r>
            <a:r>
              <a:rPr lang="fr-FR" dirty="0" err="1" smtClean="0"/>
              <a:t>Backlog</a:t>
            </a:r>
            <a:r>
              <a:rPr lang="fr-FR" dirty="0" smtClean="0"/>
              <a:t>, </a:t>
            </a:r>
            <a:r>
              <a:rPr lang="fr-FR" dirty="0" err="1" smtClean="0"/>
              <a:t>versioning</a:t>
            </a:r>
            <a:r>
              <a:rPr lang="fr-FR" dirty="0" smtClean="0"/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dirty="0"/>
              <a:t>e</a:t>
            </a:r>
            <a:r>
              <a:rPr lang="fr-FR" dirty="0" smtClean="0"/>
              <a:t>tc.</a:t>
            </a:r>
          </a:p>
        </p:txBody>
      </p:sp>
    </p:spTree>
    <p:extLst>
      <p:ext uri="{BB962C8B-B14F-4D97-AF65-F5344CB8AC3E}">
        <p14:creationId xmlns="" xmlns:p14="http://schemas.microsoft.com/office/powerpoint/2010/main" val="8845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2" name="ZoneTexte 1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145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Product </a:t>
            </a:r>
            <a:r>
              <a:rPr lang="fr-FR" sz="2000" dirty="0" err="1" smtClean="0">
                <a:latin typeface="Lato" charset="0"/>
                <a:ea typeface="Lato" charset="0"/>
                <a:cs typeface="Lato" charset="0"/>
              </a:rPr>
              <a:t>backlog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sprint 1</a:t>
            </a:r>
            <a:endParaRPr lang="fr-FR" sz="2000" dirty="0"/>
          </a:p>
        </p:txBody>
      </p:sp>
      <p:graphicFrame>
        <p:nvGraphicFramePr>
          <p:cNvPr id="34" name="Tableau 3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86326497"/>
              </p:ext>
            </p:extLst>
          </p:nvPr>
        </p:nvGraphicFramePr>
        <p:xfrm>
          <a:off x="764151" y="1553326"/>
          <a:ext cx="7875355" cy="29904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47276"/>
                <a:gridCol w="3383444"/>
                <a:gridCol w="681308"/>
                <a:gridCol w="692855"/>
                <a:gridCol w="935355"/>
                <a:gridCol w="635117"/>
              </a:tblGrid>
              <a:tr h="576861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TITRE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USER STORY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PRIORITÉ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STATUT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COMPLEXITÉ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SPRINT</a:t>
                      </a:r>
                      <a:r>
                        <a:rPr lang="fr-FR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 #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</a:tr>
              <a:tr h="60048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Ajouter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créer un nouveau client afin de l’ajouter à la liste des clients que je gère.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/>
                </a:tc>
              </a:tr>
              <a:tr h="5873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Ajouter compte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créer des nouveaux comptes pour mes clients.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+mn-lt"/>
                        </a:rPr>
                        <a:t>Achevé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/>
                </a:tc>
              </a:tr>
              <a:tr h="61286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Ajouter conseiller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gérant, je veux pouvoir ajouter les nouveaux conseillers de mon agence.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+mn-lt"/>
                        </a:rPr>
                        <a:t>Achevé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/>
                </a:tc>
              </a:tr>
              <a:tr h="61286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Authentification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m’authentifier (avec un login et un mot de passe) pour accéder à mon espace de gestion.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+mn-lt"/>
                        </a:rPr>
                        <a:t>Achevé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499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2" name="ZoneTexte 1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44037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Product </a:t>
            </a:r>
            <a:r>
              <a:rPr lang="fr-FR" sz="2000" dirty="0" err="1" smtClean="0">
                <a:latin typeface="Lato" charset="0"/>
                <a:ea typeface="Lato" charset="0"/>
                <a:cs typeface="Lato" charset="0"/>
              </a:rPr>
              <a:t>backlog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sprint 2 -1</a:t>
            </a:r>
            <a:r>
              <a:rPr lang="fr-FR" sz="2000" baseline="30000" dirty="0" smtClean="0">
                <a:latin typeface="Lato" charset="0"/>
                <a:ea typeface="Lato" charset="0"/>
                <a:cs typeface="Lato" charset="0"/>
              </a:rPr>
              <a:t>ère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partie</a:t>
            </a:r>
            <a:endParaRPr lang="fr-FR" sz="2000" dirty="0"/>
          </a:p>
        </p:txBody>
      </p:sp>
      <p:graphicFrame>
        <p:nvGraphicFramePr>
          <p:cNvPr id="34" name="Tableau 33"/>
          <p:cNvGraphicFramePr>
            <a:graphicFrameLocks noGrp="1"/>
          </p:cNvGraphicFramePr>
          <p:nvPr/>
        </p:nvGraphicFramePr>
        <p:xfrm>
          <a:off x="559806" y="1553326"/>
          <a:ext cx="7605035" cy="24931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4166"/>
                <a:gridCol w="3267308"/>
                <a:gridCol w="657922"/>
                <a:gridCol w="669073"/>
                <a:gridCol w="903249"/>
                <a:gridCol w="613317"/>
              </a:tblGrid>
              <a:tr h="37414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TITRE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USER STORY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PRIORITÉ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STATUT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COMPLEXITÉ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SPRINT</a:t>
                      </a:r>
                      <a:r>
                        <a:rPr lang="fr-FR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 #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</a:tr>
              <a:tr h="63705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Faire un virement bancaire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latin typeface="Arial"/>
                        </a:rPr>
                        <a:t>En tant que conseiller, je veux pouvoir effectuer des virements bancaires sur les comptes de mes clients.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56755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Déconnexion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me déconnecter (en cliquant sur un bouton) pour empêcher quelqu’un d’autre d’accéder à mon espace de gestion.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Consulter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latin typeface="Arial"/>
                        </a:rPr>
                        <a:t>En tant que conseiller, je veux pouvoir consulter les informations relatives à mes clients afin de pouvoir leur proposer des offres personnalisées.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Modifier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modifier les informations relatives à mes clients afin de tenir mon fichier à jour.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409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2" name="ZoneTexte 1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4616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Product </a:t>
            </a:r>
            <a:r>
              <a:rPr lang="fr-FR" sz="2000" dirty="0" err="1" smtClean="0">
                <a:latin typeface="Lato" charset="0"/>
                <a:ea typeface="Lato" charset="0"/>
                <a:cs typeface="Lato" charset="0"/>
              </a:rPr>
              <a:t>backlog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sprint 2 – 2</a:t>
            </a:r>
            <a:r>
              <a:rPr lang="fr-FR" sz="2000" baseline="30000" dirty="0" smtClean="0">
                <a:latin typeface="Lato" charset="0"/>
                <a:ea typeface="Lato" charset="0"/>
                <a:cs typeface="Lato" charset="0"/>
              </a:rPr>
              <a:t>ème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partie</a:t>
            </a:r>
            <a:endParaRPr lang="fr-FR" sz="2000" dirty="0"/>
          </a:p>
        </p:txBody>
      </p:sp>
      <p:graphicFrame>
        <p:nvGraphicFramePr>
          <p:cNvPr id="34" name="Tableau 33"/>
          <p:cNvGraphicFramePr>
            <a:graphicFrameLocks noGrp="1"/>
          </p:cNvGraphicFramePr>
          <p:nvPr/>
        </p:nvGraphicFramePr>
        <p:xfrm>
          <a:off x="559806" y="1553326"/>
          <a:ext cx="7605035" cy="26455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4166"/>
                <a:gridCol w="3267308"/>
                <a:gridCol w="657922"/>
                <a:gridCol w="669073"/>
                <a:gridCol w="903249"/>
                <a:gridCol w="613317"/>
              </a:tblGrid>
              <a:tr h="37414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TITRE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USER STORY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PRIORITÉ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STATUT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COMPLEXITÉ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SPRINT</a:t>
                      </a:r>
                      <a:r>
                        <a:rPr lang="fr-FR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 #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</a:tr>
              <a:tr h="63705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Supprimer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supprimer un client de la liste des clients que je gère (client géré par un autre conseiller / plus client de la banque).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56755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Lister Clients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lister les client que je gère.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Consulter Compte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consulter les comptes de mes clients.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Modifier Compte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modifier les comptes de mes clients (découvert authorisé, taux de rémunération de l'épargne, etc…).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Supprimer Compte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supprimer un compte client.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20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409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2" name="ZoneTexte 1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145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Product </a:t>
            </a:r>
            <a:r>
              <a:rPr lang="fr-FR" sz="2000" dirty="0" err="1" smtClean="0">
                <a:latin typeface="Lato" charset="0"/>
                <a:ea typeface="Lato" charset="0"/>
                <a:cs typeface="Lato" charset="0"/>
              </a:rPr>
              <a:t>backlog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mr-IN" sz="200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sprint 3</a:t>
            </a:r>
            <a:endParaRPr lang="fr-FR" sz="2000" dirty="0"/>
          </a:p>
        </p:txBody>
      </p:sp>
      <p:graphicFrame>
        <p:nvGraphicFramePr>
          <p:cNvPr id="34" name="Tableau 33"/>
          <p:cNvGraphicFramePr>
            <a:graphicFrameLocks noGrp="1"/>
          </p:cNvGraphicFramePr>
          <p:nvPr/>
        </p:nvGraphicFramePr>
        <p:xfrm>
          <a:off x="858741" y="1553326"/>
          <a:ext cx="7605035" cy="23553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4166"/>
                <a:gridCol w="3267308"/>
                <a:gridCol w="657922"/>
                <a:gridCol w="669073"/>
                <a:gridCol w="903249"/>
                <a:gridCol w="613317"/>
              </a:tblGrid>
              <a:tr h="37414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TITRE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USER STORY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PRIORITÉ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STATUT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COMPLEXITÉ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SPRINT</a:t>
                      </a:r>
                      <a:r>
                        <a:rPr lang="fr-FR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 #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solidFill>
                      <a:srgbClr val="00BEC7"/>
                    </a:solidFill>
                  </a:tcPr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Modification </a:t>
                      </a:r>
                      <a:r>
                        <a:rPr lang="fr-FR" sz="1000" b="0" i="0" u="none" strike="noStrike" dirty="0" err="1">
                          <a:latin typeface="Arial"/>
                        </a:rPr>
                        <a:t>password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modifier mon mot de passe pour garder mon espace de gestion sécurisé.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 faire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Lister conseillers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gérant, je veux pouvoir consulter la liste des conseillers de mon agence.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Modifier conseiller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gérant, je veux pouvoir modifier les informations relatives aux conseillers de mon agence (changement de nom par exemple).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 faire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Supprimer conseiller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gérant, je veux pouvoir supprimer un conseiller de mon agence.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</a:t>
                      </a:r>
                      <a:r>
                        <a:rPr lang="fr-FR" sz="1000" b="0" i="0" u="none" strike="noStrike" baseline="0" dirty="0" smtClean="0">
                          <a:latin typeface="Arial"/>
                        </a:rPr>
                        <a:t> faire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Graphique Transaction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gérant, je veux avoir un graphique qui présente les transactions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En cours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  <a:tr h="1722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Affichage des erreurs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qu'utilisateur, je veux voir des messages personnaliés suivant le problème rencontré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smtClean="0">
                          <a:latin typeface="Arial"/>
                        </a:rPr>
                        <a:t>En cours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269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3" y="1153216"/>
            <a:ext cx="3038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Organisation quotidienne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56653" y="1609598"/>
            <a:ext cx="637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Daily meetings : 15 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minutes, 3 étapes</a:t>
            </a:r>
          </a:p>
          <a:p>
            <a:pPr marL="285750" indent="-285750">
              <a:buFont typeface="Courier New" charset="0"/>
              <a:buChar char="o"/>
            </a:pPr>
            <a:endParaRPr lang="fr-FR" sz="1800" dirty="0" smtClean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50" name="Shape 441"/>
          <p:cNvSpPr txBox="1">
            <a:spLocks/>
          </p:cNvSpPr>
          <p:nvPr/>
        </p:nvSpPr>
        <p:spPr>
          <a:xfrm>
            <a:off x="818757" y="2243633"/>
            <a:ext cx="2634304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 smtClean="0">
                <a:sym typeface="Lato Light"/>
              </a:rPr>
              <a:t>1</a:t>
            </a:r>
            <a:endParaRPr lang="en" b="1" dirty="0">
              <a:sym typeface="Lato Light"/>
            </a:endParaRPr>
          </a:p>
          <a:p>
            <a:pPr>
              <a:buClr>
                <a:srgbClr val="A6BCC9"/>
              </a:buClr>
              <a:buSzPct val="100000"/>
            </a:pPr>
            <a:r>
              <a:rPr lang="fr-FR" sz="13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Qu’est ce que j’ai terminé hier?</a:t>
            </a:r>
          </a:p>
          <a:p>
            <a:pPr>
              <a:buClr>
                <a:srgbClr val="A6BCC9"/>
              </a:buClr>
              <a:buSzPct val="100000"/>
            </a:pPr>
            <a:r>
              <a:rPr lang="fr-FR" sz="13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En quoi le projet a avancé?</a:t>
            </a:r>
          </a:p>
          <a:p>
            <a:pPr>
              <a:buClr>
                <a:srgbClr val="A6BCC9"/>
              </a:buClr>
              <a:buSzPct val="100000"/>
            </a:pPr>
            <a:r>
              <a:rPr lang="fr-FR" sz="13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Ce que j’ai fait </a:t>
            </a:r>
            <a:r>
              <a:rPr lang="fr-FR" sz="1300" dirty="0" err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a-t-il</a:t>
            </a:r>
            <a:r>
              <a:rPr lang="fr-FR" sz="13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 des conséquences pour les autres?</a:t>
            </a:r>
            <a:endParaRPr lang="en" sz="1300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Shape 442"/>
          <p:cNvSpPr txBox="1">
            <a:spLocks/>
          </p:cNvSpPr>
          <p:nvPr/>
        </p:nvSpPr>
        <p:spPr>
          <a:xfrm>
            <a:off x="3552295" y="2229326"/>
            <a:ext cx="2658372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 smtClean="0"/>
              <a:t>2</a:t>
            </a:r>
            <a:endParaRPr lang="en" b="1" dirty="0" smtClean="0"/>
          </a:p>
          <a:p>
            <a:r>
              <a:rPr lang="fr-FR" sz="13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Qu’est ce que je prends en charge pour l’équipe?</a:t>
            </a:r>
            <a:endParaRPr lang="fr-FR" sz="13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  <a:p>
            <a:r>
              <a:rPr lang="fr-FR" sz="13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A quoi je m’engage?</a:t>
            </a:r>
          </a:p>
          <a:p>
            <a:r>
              <a:rPr lang="fr-FR" sz="13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Pour quand?</a:t>
            </a:r>
          </a:p>
        </p:txBody>
      </p:sp>
      <p:sp>
        <p:nvSpPr>
          <p:cNvPr id="52" name="Shape 443"/>
          <p:cNvSpPr txBox="1">
            <a:spLocks/>
          </p:cNvSpPr>
          <p:nvPr/>
        </p:nvSpPr>
        <p:spPr>
          <a:xfrm>
            <a:off x="6210667" y="2229326"/>
            <a:ext cx="2539794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 smtClean="0"/>
              <a:t>3 	</a:t>
            </a:r>
            <a:endParaRPr lang="en" b="1" dirty="0" smtClean="0"/>
          </a:p>
          <a:p>
            <a:r>
              <a:rPr lang="fr-FR" sz="13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Quels sont les problèmes rencontrés?</a:t>
            </a:r>
          </a:p>
          <a:p>
            <a:r>
              <a:rPr lang="fr-FR" sz="13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A quoi me suis-je engagé que je n’arrive pas à faire?</a:t>
            </a:r>
            <a:endParaRPr lang="en" sz="13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  <a:p>
            <a:endParaRPr lang="en" dirty="0"/>
          </a:p>
        </p:txBody>
      </p:sp>
      <p:grpSp>
        <p:nvGrpSpPr>
          <p:cNvPr id="53" name="Grouper 52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4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5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6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7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8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9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0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1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2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3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4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5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6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7" name="ZoneTexte 66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62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60270" y="1682874"/>
            <a:ext cx="8717068" cy="2898425"/>
          </a:xfrm>
          <a:prstGeom prst="rect">
            <a:avLst/>
          </a:prstGeom>
        </p:spPr>
      </p:pic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endParaRPr lang="en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 smtClean="0">
                <a:latin typeface="Lato" charset="0"/>
                <a:ea typeface="Lato" charset="0"/>
                <a:cs typeface="Lato" charset="0"/>
              </a:rPr>
              <a:t>Versioning</a:t>
            </a:r>
            <a:endParaRPr lang="fr-FR" sz="2000" dirty="0"/>
          </a:p>
        </p:txBody>
      </p:sp>
      <p:sp>
        <p:nvSpPr>
          <p:cNvPr id="51" name="Shape 433"/>
          <p:cNvSpPr txBox="1">
            <a:spLocks/>
          </p:cNvSpPr>
          <p:nvPr/>
        </p:nvSpPr>
        <p:spPr>
          <a:xfrm>
            <a:off x="1356653" y="1553326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endParaRPr lang="en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grpSp>
        <p:nvGrpSpPr>
          <p:cNvPr id="52" name="Grouper 51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3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3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4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5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6" name="ZoneTexte 65"/>
          <p:cNvSpPr txBox="1"/>
          <p:nvPr/>
        </p:nvSpPr>
        <p:spPr>
          <a:xfrm>
            <a:off x="3960205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organisation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7" name="Shape 449"/>
          <p:cNvSpPr txBox="1">
            <a:spLocks/>
          </p:cNvSpPr>
          <p:nvPr/>
        </p:nvSpPr>
        <p:spPr>
          <a:xfrm>
            <a:off x="1396877" y="1553325"/>
            <a:ext cx="6556276" cy="26571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charset="0"/>
              <a:buChar char="o"/>
            </a:pP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1 </a:t>
            </a:r>
            <a:r>
              <a:rPr lang="fr-FR" sz="16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scrum</a:t>
            </a: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 master, 4 développeurs</a:t>
            </a:r>
          </a:p>
          <a:p>
            <a:pPr marL="285750" indent="-285750">
              <a:buFont typeface="Courier New" charset="0"/>
              <a:buChar char="o"/>
            </a:pP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Chaque matin : définition du « qui fait quoi »</a:t>
            </a:r>
          </a:p>
          <a:p>
            <a:pPr marL="285750" indent="-285750">
              <a:buFont typeface="Courier New" charset="0"/>
              <a:buChar char="o"/>
            </a:pP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Chacun développe la fonctionnalité qu’il s’est attribuée</a:t>
            </a:r>
          </a:p>
          <a:p>
            <a:pPr marL="285750" indent="-285750">
              <a:buFont typeface="Courier New" charset="0"/>
              <a:buChar char="o"/>
            </a:pP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Une fois la fonctionnalité développée, et testée par les tiers, le responsable de la fonctionnalité effectue un PUSH en précisant son contenu</a:t>
            </a:r>
          </a:p>
          <a:p>
            <a:pPr marL="285750" indent="-285750">
              <a:buFont typeface="Courier New" charset="0"/>
              <a:buChar char="o"/>
            </a:pPr>
            <a:endParaRPr lang="fr-FR" sz="1600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285750" indent="-285750">
              <a:buFont typeface="Courier New" charset="0"/>
              <a:buChar char="o"/>
            </a:pPr>
            <a:r>
              <a:rPr lang="fr-FR" sz="16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Si un push entraîne des conséquences néfastes : GIT REVERT ou GIT HEAD</a:t>
            </a:r>
          </a:p>
          <a:p>
            <a:pPr marL="285750" indent="-285750">
              <a:buFont typeface="Courier New" charset="0"/>
              <a:buChar char="o"/>
            </a:pPr>
            <a:endParaRPr lang="fr-FR" sz="1600" dirty="0" smtClean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285750" indent="-285750">
              <a:buFont typeface="Courier New" charset="0"/>
              <a:buChar char="o"/>
            </a:pPr>
            <a:endParaRPr lang="fr-FR" sz="1600" dirty="0" smtClean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endParaRPr lang="en" sz="1600" dirty="0"/>
          </a:p>
        </p:txBody>
      </p:sp>
      <p:sp>
        <p:nvSpPr>
          <p:cNvPr id="68" name="Shape 813"/>
          <p:cNvSpPr/>
          <p:nvPr/>
        </p:nvSpPr>
        <p:spPr>
          <a:xfrm>
            <a:off x="1113416" y="3350691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597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4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Fonctionnalités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Exemples de méthodes</a:t>
            </a:r>
            <a:endParaRPr lang="fr-FR" dirty="0" smtClean="0"/>
          </a:p>
        </p:txBody>
      </p:sp>
    </p:spTree>
    <p:extLst>
      <p:ext uri="{BB962C8B-B14F-4D97-AF65-F5344CB8AC3E}">
        <p14:creationId xmlns="" xmlns:p14="http://schemas.microsoft.com/office/powerpoint/2010/main" val="8845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59238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DEMANDÉ PAR GTM: </a:t>
            </a:r>
          </a:p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« pour chaque candidat : 1 slide de présentation du </a:t>
            </a:r>
            <a:r>
              <a:rPr lang="fr-FR" sz="18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backlog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 de produit du sprint (finalité, options envisageables) » </a:t>
            </a:r>
          </a:p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??? Donc cela sous entend que chacun présente un sprint???</a:t>
            </a:r>
          </a:p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Pour chacune :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Pourquoi ce choix?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Quels Tests Unitaires?</a:t>
            </a:r>
            <a:endParaRPr lang="fr-FR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Mise en évidence des exigences et des risques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Justification de la solution retenue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Méthode utilisée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Bilan technique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fr-FR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781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1/4 - membre équipe n°1</a:t>
            </a:r>
            <a:endParaRPr lang="fr-FR" sz="2000" dirty="0"/>
          </a:p>
        </p:txBody>
      </p:sp>
      <p:grpSp>
        <p:nvGrpSpPr>
          <p:cNvPr id="50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1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200" dirty="0" smtClean="0">
                <a:latin typeface="Lato" charset="0"/>
                <a:ea typeface="Lato" charset="0"/>
                <a:cs typeface="Lato" charset="0"/>
              </a:rPr>
              <a:t>Sommaire</a:t>
            </a:r>
            <a:endParaRPr lang="en" sz="3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2830925" y="1200150"/>
            <a:ext cx="5631150" cy="3120300"/>
          </a:xfrm>
        </p:spPr>
        <p:txBody>
          <a:bodyPr/>
          <a:lstStyle/>
          <a:p>
            <a:r>
              <a:rPr lang="fr-FR" dirty="0" smtClean="0"/>
              <a:t> Contexte</a:t>
            </a:r>
          </a:p>
          <a:p>
            <a:r>
              <a:rPr lang="fr-FR" dirty="0" smtClean="0"/>
              <a:t> L’équipe</a:t>
            </a:r>
          </a:p>
          <a:p>
            <a:r>
              <a:rPr lang="fr-FR" dirty="0" smtClean="0"/>
              <a:t> Organisation </a:t>
            </a:r>
          </a:p>
          <a:p>
            <a:r>
              <a:rPr lang="fr-FR" dirty="0" smtClean="0"/>
              <a:t>Fonctionnalités </a:t>
            </a:r>
          </a:p>
          <a:p>
            <a:r>
              <a:rPr lang="fr-FR" dirty="0" smtClean="0"/>
              <a:t>Bilan du projet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3" y="1153216"/>
            <a:ext cx="5202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2 /3 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– 1</a:t>
            </a:r>
            <a:r>
              <a:rPr lang="fr-FR" sz="2000" baseline="30000" dirty="0" smtClean="0">
                <a:latin typeface="Lato" charset="0"/>
                <a:ea typeface="Lato" charset="0"/>
                <a:cs typeface="Lato" charset="0"/>
              </a:rPr>
              <a:t>ère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partie - 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membre équipe 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n°2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21" name="Tableau 20"/>
          <p:cNvGraphicFramePr>
            <a:graphicFrameLocks noGrp="1"/>
          </p:cNvGraphicFramePr>
          <p:nvPr/>
        </p:nvGraphicFramePr>
        <p:xfrm>
          <a:off x="559806" y="1553326"/>
          <a:ext cx="7605035" cy="308173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4166"/>
                <a:gridCol w="3267308"/>
                <a:gridCol w="657922"/>
                <a:gridCol w="669073"/>
                <a:gridCol w="903249"/>
                <a:gridCol w="613317"/>
              </a:tblGrid>
              <a:tr h="46247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TITRE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USER STORY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PRIORITÉ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STATUT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COMPLEXITÉ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SPRINT</a:t>
                      </a:r>
                      <a:r>
                        <a:rPr lang="fr-FR" sz="11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 #</a:t>
                      </a:r>
                      <a:endParaRPr lang="fr-F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EC7"/>
                    </a:solidFill>
                  </a:tcPr>
                </a:tc>
              </a:tr>
              <a:tr h="78744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Faire un virement bancaire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latin typeface="Arial"/>
                        </a:rPr>
                        <a:t>En tant que conseiller, je veux pouvoir effectuer des virements bancaires sur les comptes de mes clients.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19B"/>
                    </a:solidFill>
                  </a:tcPr>
                </a:tc>
              </a:tr>
              <a:tr h="7015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Déconnexion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latin typeface="Arial"/>
                        </a:rPr>
                        <a:t>En tant que conseiller, je veux pouvoir me déconnecter (en cliquant sur un bouton) pour empêcher quelqu’un d’autre d’accéder à mon espace de gestion.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65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Consulter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latin typeface="Arial"/>
                        </a:rPr>
                        <a:t>En tant que conseiller, je veux pouvoir consulter les informations relatives à mes clients afin de pouvoir leur proposer des offres personnalisées.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  <a:tr h="56513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Modifier client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latin typeface="Arial"/>
                        </a:rPr>
                        <a:t>En tant que conseiller, je veux pouvoir modifier les informations relatives à mes clients afin de tenir mon fichier à jour.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 smtClean="0">
                          <a:latin typeface="Arial"/>
                        </a:rPr>
                        <a:t>Achevé</a:t>
                      </a:r>
                      <a:endParaRPr lang="fr-FR" sz="1000" b="0" i="0" u="none" strike="noStrike" dirty="0"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2" y="1153215"/>
            <a:ext cx="6252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Fonctionnalités 2 : Virement (1/5)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356653" y="1553326"/>
            <a:ext cx="62528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1600" u="sng" dirty="0" smtClean="0"/>
              <a:t>Besoin du client:</a:t>
            </a:r>
          </a:p>
          <a:p>
            <a:pPr lvl="1"/>
            <a:r>
              <a:rPr lang="fr-FR" dirty="0" smtClean="0"/>
              <a:t>Pour chaque client, le conseiller peut réaliser un virement de compte à compte uniquement pour les comptes associés à l’agence.</a:t>
            </a:r>
          </a:p>
          <a:p>
            <a:pPr lvl="1"/>
            <a:endParaRPr lang="fr-FR" dirty="0" smtClean="0"/>
          </a:p>
          <a:p>
            <a:pPr lvl="1">
              <a:buFontTx/>
              <a:buChar char="-"/>
            </a:pPr>
            <a:r>
              <a:rPr lang="fr-FR" sz="1600" u="sng" dirty="0" smtClean="0"/>
              <a:t>Les enjeux:</a:t>
            </a:r>
          </a:p>
          <a:p>
            <a:pPr lvl="1"/>
            <a:r>
              <a:rPr lang="fr-FR" dirty="0" smtClean="0"/>
              <a:t>Permettre au conseiller de faire des virements pour </a:t>
            </a:r>
            <a:r>
              <a:rPr lang="fr-FR" dirty="0" smtClean="0"/>
              <a:t>s</a:t>
            </a:r>
            <a:r>
              <a:rPr lang="fr-FR" dirty="0" smtClean="0"/>
              <a:t>es clients au sein de l’agence.</a:t>
            </a:r>
          </a:p>
          <a:p>
            <a:pPr lvl="1"/>
            <a:r>
              <a:rPr lang="fr-FR" dirty="0" smtClean="0"/>
              <a:t>Permettre au gérant de garder un œil sur la situation financière de l’agence</a:t>
            </a:r>
          </a:p>
          <a:p>
            <a:pPr lvl="1"/>
            <a:endParaRPr lang="fr-FR" dirty="0" smtClean="0"/>
          </a:p>
          <a:p>
            <a:pPr lvl="1">
              <a:buFontTx/>
              <a:buChar char="-"/>
            </a:pPr>
            <a:r>
              <a:rPr lang="fr-FR" sz="1600" u="sng" dirty="0" smtClean="0"/>
              <a:t>Les </a:t>
            </a:r>
            <a:r>
              <a:rPr lang="fr-FR" sz="1600" u="sng" dirty="0" smtClean="0"/>
              <a:t>exigences:</a:t>
            </a:r>
          </a:p>
          <a:p>
            <a:pPr lvl="1"/>
            <a:r>
              <a:rPr lang="fr-FR" dirty="0" smtClean="0"/>
              <a:t>Le montant à virer ne peut être supérieur au compte à débiter.</a:t>
            </a:r>
          </a:p>
          <a:p>
            <a:pPr lvl="1"/>
            <a:r>
              <a:rPr lang="fr-FR" dirty="0" smtClean="0"/>
              <a:t>Le montant ne peut pas être supérieur au découvert autorisé.</a:t>
            </a:r>
          </a:p>
          <a:p>
            <a:pPr lvl="2"/>
            <a:r>
              <a:rPr lang="fr-FR" dirty="0" smtClean="0"/>
              <a:t>	</a:t>
            </a:r>
            <a:endParaRPr lang="fr-FR" dirty="0" smtClean="0"/>
          </a:p>
        </p:txBody>
      </p:sp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2" y="1153215"/>
            <a:ext cx="6252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Fonctionnalités 2 : Virement (2/5)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1083" y="1553325"/>
            <a:ext cx="3550282" cy="241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>
            <a:off x="525110" y="1553325"/>
            <a:ext cx="62528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1600" u="sng" dirty="0" smtClean="0"/>
              <a:t>Solution retenue:</a:t>
            </a:r>
          </a:p>
          <a:p>
            <a:pPr lvl="2"/>
            <a:r>
              <a:rPr lang="fr-FR" dirty="0" smtClean="0"/>
              <a:t>Page dédiée à un virement	</a:t>
            </a:r>
            <a:endParaRPr lang="fr-F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110" y="2251585"/>
            <a:ext cx="3651362" cy="248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Connecteur droit avec flèche 23"/>
          <p:cNvCxnSpPr/>
          <p:nvPr/>
        </p:nvCxnSpPr>
        <p:spPr>
          <a:xfrm flipV="1">
            <a:off x="3651529" y="2490952"/>
            <a:ext cx="1428762" cy="19339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2" y="1153215"/>
            <a:ext cx="6252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Fonctionnalités 2 : Virement (4/5)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83" name="Groupe 82"/>
          <p:cNvGrpSpPr/>
          <p:nvPr/>
        </p:nvGrpSpPr>
        <p:grpSpPr>
          <a:xfrm>
            <a:off x="469009" y="1530141"/>
            <a:ext cx="8268904" cy="3191038"/>
            <a:chOff x="469009" y="1530141"/>
            <a:chExt cx="8268904" cy="3191038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9009" y="1949657"/>
              <a:ext cx="2145764" cy="1460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>
            <a:xfrm>
              <a:off x="3401785" y="2049517"/>
              <a:ext cx="131792" cy="756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123946" y="1530242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Conseiller</a:t>
              </a:r>
              <a:endParaRPr lang="fr-FR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500119" y="1530242"/>
              <a:ext cx="115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 smtClean="0"/>
                <a:t>VirementBean</a:t>
              </a:r>
              <a:endParaRPr lang="fr-FR" sz="12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164292" y="1530141"/>
              <a:ext cx="972000" cy="27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 smtClean="0"/>
                <a:t>ServiceImp</a:t>
              </a:r>
              <a:endParaRPr lang="fr-FR" sz="12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648465" y="1530242"/>
              <a:ext cx="12656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 smtClean="0"/>
                <a:t>DaoConseiller</a:t>
              </a:r>
              <a:endParaRPr lang="fr-FR" sz="12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7426313" y="1530242"/>
              <a:ext cx="845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err="1" smtClean="0"/>
                <a:t>Database</a:t>
              </a:r>
              <a:endParaRPr lang="fr-FR" sz="1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31660" y="2144107"/>
              <a:ext cx="131792" cy="756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61535" y="2301757"/>
              <a:ext cx="131792" cy="756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91411" y="2406857"/>
              <a:ext cx="131792" cy="756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endCxn id="24" idx="1"/>
            </p:cNvCxnSpPr>
            <p:nvPr/>
          </p:nvCxnSpPr>
          <p:spPr>
            <a:xfrm>
              <a:off x="2614773" y="2427890"/>
              <a:ext cx="7870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endCxn id="34" idx="1"/>
            </p:cNvCxnSpPr>
            <p:nvPr/>
          </p:nvCxnSpPr>
          <p:spPr>
            <a:xfrm>
              <a:off x="3533577" y="2522480"/>
              <a:ext cx="129808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35" idx="1"/>
            </p:cNvCxnSpPr>
            <p:nvPr/>
          </p:nvCxnSpPr>
          <p:spPr>
            <a:xfrm>
              <a:off x="4963452" y="2680130"/>
              <a:ext cx="129808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endCxn id="36" idx="1"/>
            </p:cNvCxnSpPr>
            <p:nvPr/>
          </p:nvCxnSpPr>
          <p:spPr>
            <a:xfrm flipV="1">
              <a:off x="6393327" y="2785230"/>
              <a:ext cx="129808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3909848" y="1564383"/>
              <a:ext cx="0" cy="2209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5485401" y="1564383"/>
              <a:ext cx="0" cy="2209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7060954" y="1564383"/>
              <a:ext cx="0" cy="2209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767593" y="3982515"/>
              <a:ext cx="15913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Couche Présentation</a:t>
              </a:r>
            </a:p>
            <a:p>
              <a:pPr algn="ctr"/>
              <a:r>
                <a:rPr lang="fr-FR" dirty="0" smtClean="0"/>
                <a:t>(V)</a:t>
              </a:r>
              <a:endParaRPr lang="fr-FR" dirty="0"/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4146974" y="3982515"/>
              <a:ext cx="1338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Couche Service</a:t>
              </a:r>
            </a:p>
            <a:p>
              <a:pPr algn="ctr"/>
              <a:r>
                <a:rPr lang="fr-FR" dirty="0" smtClean="0"/>
                <a:t>(M)</a:t>
              </a:r>
              <a:endParaRPr lang="fr-FR" dirty="0"/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5612405" y="3982515"/>
              <a:ext cx="1338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Couche DAO</a:t>
              </a:r>
            </a:p>
            <a:p>
              <a:pPr algn="ctr"/>
              <a:r>
                <a:rPr lang="fr-FR" dirty="0" smtClean="0"/>
                <a:t>(M)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7153989" y="3982515"/>
              <a:ext cx="1338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BDD</a:t>
              </a:r>
            </a:p>
            <a:p>
              <a:pPr algn="ctr"/>
              <a:r>
                <a:rPr lang="fr-FR" dirty="0" smtClean="0"/>
                <a:t>(M)</a:t>
              </a:r>
              <a:endParaRPr lang="fr-FR" dirty="0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2160702" y="3982515"/>
              <a:ext cx="2045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Servlet</a:t>
              </a:r>
              <a:endParaRPr lang="fr-FR" dirty="0" smtClean="0"/>
            </a:p>
            <a:p>
              <a:pPr algn="ctr"/>
              <a:r>
                <a:rPr lang="fr-FR" dirty="0" smtClean="0"/>
                <a:t>(C)</a:t>
              </a:r>
              <a:endParaRPr lang="fr-FR" dirty="0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051929" y="3410603"/>
              <a:ext cx="11087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Virement.xhtml</a:t>
              </a:r>
              <a:endParaRPr lang="fr-FR" sz="900" dirty="0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2793443" y="2812281"/>
              <a:ext cx="1295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effectuerVirement</a:t>
              </a:r>
              <a:r>
                <a:rPr lang="fr-FR" sz="900" dirty="0" smtClean="0"/>
                <a:t>()</a:t>
              </a:r>
              <a:endParaRPr lang="fr-FR" sz="900" dirty="0"/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4315914" y="2932770"/>
              <a:ext cx="1295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virementComptes</a:t>
              </a:r>
              <a:r>
                <a:rPr lang="fr-FR" sz="900" dirty="0" smtClean="0"/>
                <a:t>()</a:t>
              </a:r>
              <a:endParaRPr lang="fr-FR" sz="900" dirty="0"/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5924724" y="3163601"/>
              <a:ext cx="826025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Springdata</a:t>
              </a:r>
              <a:endParaRPr lang="fr-FR" sz="900" dirty="0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8089913" y="2615988"/>
              <a:ext cx="648000" cy="360000"/>
            </a:xfrm>
            <a:prstGeom prst="rect">
              <a:avLst/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Table Compte</a:t>
              </a:r>
              <a:endParaRPr lang="fr-FR" sz="900" dirty="0"/>
            </a:p>
          </p:txBody>
        </p:sp>
        <p:cxnSp>
          <p:nvCxnSpPr>
            <p:cNvPr id="81" name="Connecteur droit avec flèche 80"/>
            <p:cNvCxnSpPr/>
            <p:nvPr/>
          </p:nvCxnSpPr>
          <p:spPr>
            <a:xfrm flipV="1">
              <a:off x="7791403" y="2785230"/>
              <a:ext cx="324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356652" y="1153215"/>
            <a:ext cx="6252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Fonctionnalités 2 : Virement (5/5)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6" name="Connecteur droit 65"/>
          <p:cNvCxnSpPr/>
          <p:nvPr/>
        </p:nvCxnSpPr>
        <p:spPr>
          <a:xfrm>
            <a:off x="3909848" y="1564383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5485401" y="1564383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7060954" y="1564383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/>
          <p:cNvGrpSpPr/>
          <p:nvPr/>
        </p:nvGrpSpPr>
        <p:grpSpPr>
          <a:xfrm>
            <a:off x="1670466" y="1530141"/>
            <a:ext cx="7067447" cy="1467960"/>
            <a:chOff x="1670466" y="1530141"/>
            <a:chExt cx="7067447" cy="146796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21309" y="1870847"/>
              <a:ext cx="878785" cy="598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>
            <a:xfrm>
              <a:off x="3401785" y="1797277"/>
              <a:ext cx="131792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670466" y="1530242"/>
              <a:ext cx="86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/>
                <a:t>Conseiller</a:t>
              </a:r>
              <a:endParaRPr lang="fr-FR" sz="1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931029" y="1530242"/>
              <a:ext cx="1152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 smtClean="0"/>
                <a:t>VirementBean</a:t>
              </a:r>
              <a:endParaRPr lang="fr-FR" sz="10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437552" y="1530141"/>
              <a:ext cx="972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 smtClean="0"/>
                <a:t>ServiceImp</a:t>
              </a:r>
              <a:endParaRPr lang="fr-FR" sz="10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5743055" y="1530242"/>
              <a:ext cx="1265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 smtClean="0"/>
                <a:t>DaoConseiller</a:t>
              </a:r>
              <a:endParaRPr lang="fr-FR" sz="10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7426313" y="1530242"/>
              <a:ext cx="845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 smtClean="0"/>
                <a:t>Database</a:t>
              </a:r>
              <a:endParaRPr lang="fr-FR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31660" y="1891867"/>
              <a:ext cx="131792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61535" y="2049517"/>
              <a:ext cx="131792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91411" y="2154617"/>
              <a:ext cx="131792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endCxn id="24" idx="1"/>
            </p:cNvCxnSpPr>
            <p:nvPr/>
          </p:nvCxnSpPr>
          <p:spPr>
            <a:xfrm flipV="1">
              <a:off x="2614773" y="2103277"/>
              <a:ext cx="7870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>
              <a:endCxn id="34" idx="1"/>
            </p:cNvCxnSpPr>
            <p:nvPr/>
          </p:nvCxnSpPr>
          <p:spPr>
            <a:xfrm flipV="1">
              <a:off x="3533577" y="2197867"/>
              <a:ext cx="129808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>
              <a:endCxn id="35" idx="1"/>
            </p:cNvCxnSpPr>
            <p:nvPr/>
          </p:nvCxnSpPr>
          <p:spPr>
            <a:xfrm flipV="1">
              <a:off x="4963452" y="2355517"/>
              <a:ext cx="129808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endCxn id="36" idx="1"/>
            </p:cNvCxnSpPr>
            <p:nvPr/>
          </p:nvCxnSpPr>
          <p:spPr>
            <a:xfrm>
              <a:off x="6393327" y="2433921"/>
              <a:ext cx="129808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674160" y="2450876"/>
              <a:ext cx="11087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Virement.xhtml</a:t>
              </a:r>
              <a:endParaRPr lang="fr-FR" sz="900" dirty="0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2793443" y="2433921"/>
              <a:ext cx="1295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effectuerVirement</a:t>
              </a:r>
              <a:r>
                <a:rPr lang="fr-FR" sz="900" dirty="0" smtClean="0"/>
                <a:t>()</a:t>
              </a:r>
              <a:endParaRPr lang="fr-FR" sz="900" dirty="0"/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4315914" y="2491350"/>
              <a:ext cx="1295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virementComptes</a:t>
              </a:r>
              <a:r>
                <a:rPr lang="fr-FR" sz="900" dirty="0" smtClean="0"/>
                <a:t>()</a:t>
              </a:r>
              <a:endParaRPr lang="fr-FR" sz="900" dirty="0"/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5924724" y="2638101"/>
              <a:ext cx="826025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 err="1" smtClean="0"/>
                <a:t>Springdata</a:t>
              </a:r>
              <a:endParaRPr lang="fr-FR" sz="900" dirty="0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8089913" y="2279668"/>
              <a:ext cx="648000" cy="360000"/>
            </a:xfrm>
            <a:prstGeom prst="rect">
              <a:avLst/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/>
                <a:t>Table Compte</a:t>
              </a:r>
              <a:endParaRPr lang="fr-FR" sz="900" dirty="0"/>
            </a:p>
          </p:txBody>
        </p:sp>
        <p:cxnSp>
          <p:nvCxnSpPr>
            <p:cNvPr id="81" name="Connecteur droit avec flèche 80"/>
            <p:cNvCxnSpPr/>
            <p:nvPr/>
          </p:nvCxnSpPr>
          <p:spPr>
            <a:xfrm flipV="1">
              <a:off x="7791403" y="2448910"/>
              <a:ext cx="3240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e 81"/>
          <p:cNvGrpSpPr/>
          <p:nvPr/>
        </p:nvGrpSpPr>
        <p:grpSpPr>
          <a:xfrm>
            <a:off x="676251" y="2681708"/>
            <a:ext cx="4934738" cy="1810781"/>
            <a:chOff x="676251" y="2681708"/>
            <a:chExt cx="4934738" cy="181078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6251" y="3637135"/>
              <a:ext cx="4934738" cy="85535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cxnSp>
          <p:nvCxnSpPr>
            <p:cNvPr id="65" name="Connecteur droit avec flèche 64"/>
            <p:cNvCxnSpPr/>
            <p:nvPr/>
          </p:nvCxnSpPr>
          <p:spPr>
            <a:xfrm>
              <a:off x="2166553" y="2681708"/>
              <a:ext cx="0" cy="9554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 91"/>
          <p:cNvGrpSpPr/>
          <p:nvPr/>
        </p:nvGrpSpPr>
        <p:grpSpPr>
          <a:xfrm>
            <a:off x="515832" y="406631"/>
            <a:ext cx="7912587" cy="4429643"/>
            <a:chOff x="515832" y="406631"/>
            <a:chExt cx="7912587" cy="4429643"/>
          </a:xfrm>
        </p:grpSpPr>
        <p:grpSp>
          <p:nvGrpSpPr>
            <p:cNvPr id="91" name="Groupe 90"/>
            <p:cNvGrpSpPr/>
            <p:nvPr/>
          </p:nvGrpSpPr>
          <p:grpSpPr>
            <a:xfrm>
              <a:off x="1498485" y="2409277"/>
              <a:ext cx="6929934" cy="2426997"/>
              <a:chOff x="1498485" y="2409277"/>
              <a:chExt cx="6929934" cy="2426997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498485" y="3341886"/>
                <a:ext cx="6929934" cy="1494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</p:spPr>
          </p:pic>
          <p:cxnSp>
            <p:nvCxnSpPr>
              <p:cNvPr id="90" name="Connecteur droit avec flèche 89"/>
              <p:cNvCxnSpPr/>
              <p:nvPr/>
            </p:nvCxnSpPr>
            <p:spPr>
              <a:xfrm>
                <a:off x="3453061" y="2409277"/>
                <a:ext cx="14620" cy="932609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5832" y="406631"/>
              <a:ext cx="4814232" cy="2053556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94" name="Groupe 93"/>
          <p:cNvGrpSpPr/>
          <p:nvPr/>
        </p:nvGrpSpPr>
        <p:grpSpPr>
          <a:xfrm>
            <a:off x="2303440" y="410232"/>
            <a:ext cx="6363922" cy="4590008"/>
            <a:chOff x="2302675" y="410232"/>
            <a:chExt cx="6363922" cy="4590008"/>
          </a:xfrm>
        </p:grpSpPr>
        <p:grpSp>
          <p:nvGrpSpPr>
            <p:cNvPr id="86" name="Groupe 85"/>
            <p:cNvGrpSpPr/>
            <p:nvPr/>
          </p:nvGrpSpPr>
          <p:grpSpPr>
            <a:xfrm>
              <a:off x="2302675" y="1486597"/>
              <a:ext cx="5208757" cy="3513643"/>
              <a:chOff x="2302675" y="1486597"/>
              <a:chExt cx="5208757" cy="3513643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302675" y="2197867"/>
                <a:ext cx="5208757" cy="280237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4374940" y="1486597"/>
                <a:ext cx="1093638" cy="340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noFill/>
                </a:endParaRPr>
              </a:p>
            </p:txBody>
          </p:sp>
          <p:cxnSp>
            <p:nvCxnSpPr>
              <p:cNvPr id="85" name="Connecteur droit avec flèche 84"/>
              <p:cNvCxnSpPr>
                <a:stCxn id="83" idx="2"/>
                <a:endCxn id="2052" idx="0"/>
              </p:cNvCxnSpPr>
              <p:nvPr/>
            </p:nvCxnSpPr>
            <p:spPr>
              <a:xfrm flipH="1">
                <a:off x="4907054" y="1827303"/>
                <a:ext cx="14705" cy="37056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56472" y="410232"/>
              <a:ext cx="4810125" cy="80962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5830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19291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Bilan 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personnel du projet 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technique: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5202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2 /3 – 1</a:t>
            </a:r>
            <a:r>
              <a:rPr lang="fr-FR" sz="2000" baseline="30000" dirty="0" smtClean="0">
                <a:latin typeface="Lato" charset="0"/>
                <a:ea typeface="Lato" charset="0"/>
                <a:cs typeface="Lato" charset="0"/>
              </a:rPr>
              <a:t>ère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partie - membre équipe n°2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6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Conclusion et projection dans l’avenir professionnel</a:t>
            </a:r>
            <a:endParaRPr lang="fr-FR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5202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2 /3 – 1</a:t>
            </a:r>
            <a:r>
              <a:rPr lang="fr-FR" sz="2000" baseline="30000" dirty="0" smtClean="0">
                <a:latin typeface="Lato" charset="0"/>
                <a:ea typeface="Lato" charset="0"/>
                <a:cs typeface="Lato" charset="0"/>
              </a:rPr>
              <a:t>ère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 partie - membre équipe n°2</a:t>
            </a:r>
            <a:endParaRPr lang="fr-FR" sz="2000" dirty="0"/>
          </a:p>
        </p:txBody>
      </p:sp>
      <p:grpSp>
        <p:nvGrpSpPr>
          <p:cNvPr id="2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7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4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Fonctionnalités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36"/>
            <a:ext cx="9144000" cy="48877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265701">
            <a:off x="4185869" y="3209683"/>
            <a:ext cx="5009464" cy="1265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POUR EXEMPLE</a:t>
            </a:r>
          </a:p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A SUPPRIMER</a:t>
            </a:r>
          </a:p>
        </p:txBody>
      </p:sp>
    </p:spTree>
    <p:extLst>
      <p:ext uri="{BB962C8B-B14F-4D97-AF65-F5344CB8AC3E}">
        <p14:creationId xmlns="" xmlns:p14="http://schemas.microsoft.com/office/powerpoint/2010/main" val="1130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4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Fonctionnalités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46"/>
            <a:ext cx="9144000" cy="50632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265701">
            <a:off x="4185869" y="3209683"/>
            <a:ext cx="5009464" cy="1265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POUR EXEMPLE</a:t>
            </a:r>
          </a:p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A SUPPRIMER</a:t>
            </a:r>
          </a:p>
        </p:txBody>
      </p:sp>
    </p:spTree>
    <p:extLst>
      <p:ext uri="{BB962C8B-B14F-4D97-AF65-F5344CB8AC3E}">
        <p14:creationId xmlns="" xmlns:p14="http://schemas.microsoft.com/office/powerpoint/2010/main" val="9788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- Bilan personnel du projet technique</a:t>
            </a:r>
            <a:endParaRPr lang="fr-FR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781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1/4 - membre équipe n°1</a:t>
            </a:r>
            <a:endParaRPr lang="fr-FR" sz="2000" dirty="0"/>
          </a:p>
        </p:txBody>
      </p:sp>
      <p:grpSp>
        <p:nvGrpSpPr>
          <p:cNvPr id="50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1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265701">
            <a:off x="2506512" y="2568048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6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Contexte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Le client, ses attentes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50000"/>
              </a:lnSpc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Conclusion et projection dans l’avenir professionnel</a:t>
            </a:r>
            <a:endParaRPr lang="fr-FR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781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Sprint 1/4 - membre équipe n°1</a:t>
            </a:r>
            <a:endParaRPr lang="fr-FR" sz="2000" dirty="0"/>
          </a:p>
        </p:txBody>
      </p:sp>
      <p:grpSp>
        <p:nvGrpSpPr>
          <p:cNvPr id="50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1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7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None/>
              <a:tabLst/>
              <a:defRPr/>
            </a:pPr>
            <a:r>
              <a:rPr lang="fr-FR" sz="18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jiojoijoij</a:t>
            </a:r>
            <a:endParaRPr lang="en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3613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Lato" charset="0"/>
                <a:ea typeface="Lato" charset="0"/>
                <a:cs typeface="Lato" charset="0"/>
              </a:rPr>
              <a:t>Sprint 1 </a:t>
            </a:r>
            <a:r>
              <a:rPr lang="mr-IN" sz="2000" dirty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fr-FR" sz="20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Nomfonctionnalité2</a:t>
            </a:r>
            <a:endParaRPr lang="fr-FR" sz="2000" dirty="0"/>
          </a:p>
        </p:txBody>
      </p:sp>
      <p:grpSp>
        <p:nvGrpSpPr>
          <p:cNvPr id="50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4672031" y="509705"/>
            <a:ext cx="1348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onctionnalités</a:t>
            </a:r>
          </a:p>
          <a:p>
            <a:pPr algn="ctr"/>
            <a:r>
              <a:rPr lang="fr-FR" sz="1100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s</a:t>
            </a:r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print 1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41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5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Bilan du projet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="" xmlns:p14="http://schemas.microsoft.com/office/powerpoint/2010/main" val="213434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None/>
              <a:tabLst/>
              <a:defRPr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Rétrospective du projet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None/>
              <a:tabLst/>
              <a:defRPr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L’équipe réfléchit à comment devenir plus efficace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None/>
              <a:tabLst/>
              <a:defRPr/>
            </a:pP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Animé par le </a:t>
            </a:r>
            <a:r>
              <a:rPr lang="fr-FR" sz="18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scrum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 master </a:t>
            </a:r>
            <a:endParaRPr lang="en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grpSp>
        <p:nvGrpSpPr>
          <p:cNvPr id="50" name="Grouper 49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51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2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53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4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5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6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7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58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59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0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61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62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63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64" name="ZoneTexte 63"/>
          <p:cNvSpPr txBox="1"/>
          <p:nvPr/>
        </p:nvSpPr>
        <p:spPr>
          <a:xfrm>
            <a:off x="5396138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Bilan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0265701">
            <a:off x="2309560" y="3442023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1"/>
                </a:solidFill>
              </a:rPr>
              <a:t>T</a:t>
            </a:r>
            <a:r>
              <a:rPr lang="fr-FR" sz="4000" smtClean="0">
                <a:solidFill>
                  <a:schemeClr val="tx1"/>
                </a:solidFill>
              </a:rPr>
              <a:t>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58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B600"/>
                </a:solidFill>
              </a:rPr>
              <a:t>Hello!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can find me at @username</a:t>
            </a:r>
          </a:p>
        </p:txBody>
      </p:sp>
      <p:pic>
        <p:nvPicPr>
          <p:cNvPr id="392" name="Shape 392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150" y="1981150"/>
            <a:ext cx="2071500" cy="207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b="1" dirty="0" smtClean="0"/>
              <a:t>Conseillers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r>
              <a:rPr lang="fr-FR" sz="1400" dirty="0" smtClean="0"/>
              <a:t>Consultation liste clients</a:t>
            </a:r>
          </a:p>
          <a:p>
            <a:pPr lvl="0">
              <a:spcBef>
                <a:spcPts val="0"/>
              </a:spcBef>
              <a:buNone/>
            </a:pPr>
            <a:r>
              <a:rPr lang="fr-FR" sz="1400" dirty="0" smtClean="0"/>
              <a:t>Modification liste clients</a:t>
            </a:r>
          </a:p>
          <a:p>
            <a:pPr lvl="0">
              <a:spcBef>
                <a:spcPts val="0"/>
              </a:spcBef>
              <a:buNone/>
            </a:pPr>
            <a:r>
              <a:rPr lang="fr-FR" sz="1400" dirty="0" smtClean="0"/>
              <a:t>Virement compte à compte</a:t>
            </a:r>
            <a:endParaRPr lang="en" sz="1400" dirty="0"/>
          </a:p>
        </p:txBody>
      </p:sp>
      <p:sp>
        <p:nvSpPr>
          <p:cNvPr id="435" name="Shape 435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b="1" dirty="0" smtClean="0"/>
              <a:t>Directeurs</a:t>
            </a:r>
            <a:endParaRPr lang="en" b="1" dirty="0"/>
          </a:p>
          <a:p>
            <a:pPr lvl="0">
              <a:buNone/>
            </a:pPr>
            <a:r>
              <a:rPr lang="fr-FR" sz="1400" dirty="0"/>
              <a:t>Consultation liste clients</a:t>
            </a:r>
          </a:p>
          <a:p>
            <a:pPr lvl="0">
              <a:buNone/>
            </a:pPr>
            <a:r>
              <a:rPr lang="fr-FR" sz="1400" dirty="0"/>
              <a:t>Modification liste clients</a:t>
            </a:r>
          </a:p>
          <a:p>
            <a:pPr lvl="0">
              <a:buNone/>
            </a:pPr>
            <a:r>
              <a:rPr lang="fr-FR" sz="1400" dirty="0"/>
              <a:t>Virement compte à compte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fr-FR" sz="1400" dirty="0" smtClean="0"/>
              <a:t>Consultation liste conseillers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6" name="Shape 408"/>
          <p:cNvSpPr txBox="1">
            <a:spLocks/>
          </p:cNvSpPr>
          <p:nvPr/>
        </p:nvSpPr>
        <p:spPr>
          <a:xfrm>
            <a:off x="6658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algn="ctr"/>
            <a:r>
              <a:rPr lang="fr-FR" smtClean="0">
                <a:latin typeface="Lato" charset="0"/>
                <a:ea typeface="Lato" charset="0"/>
                <a:cs typeface="Lato" charset="0"/>
              </a:rPr>
              <a:t>Contexte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2904077" y="2723724"/>
            <a:ext cx="2253139" cy="24224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r 7"/>
          <p:cNvGrpSpPr/>
          <p:nvPr/>
        </p:nvGrpSpPr>
        <p:grpSpPr>
          <a:xfrm>
            <a:off x="3003604" y="281375"/>
            <a:ext cx="5633197" cy="549785"/>
            <a:chOff x="3003604" y="281375"/>
            <a:chExt cx="5633197" cy="549785"/>
          </a:xfrm>
        </p:grpSpPr>
        <p:sp>
          <p:nvSpPr>
            <p:cNvPr id="9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0" name="Shape 507"/>
            <p:cNvCxnSpPr/>
            <p:nvPr/>
          </p:nvCxnSpPr>
          <p:spPr>
            <a:xfrm rot="16200000" flipH="1">
              <a:off x="3379654" y="176225"/>
              <a:ext cx="7200" cy="7593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11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2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3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4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5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6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7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8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9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0" name="Shape 508"/>
            <p:cNvCxnSpPr/>
            <p:nvPr/>
          </p:nvCxnSpPr>
          <p:spPr>
            <a:xfrm rot="16200000">
              <a:off x="7256228" y="477509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21" name="Shape 509"/>
            <p:cNvCxnSpPr/>
            <p:nvPr/>
          </p:nvCxnSpPr>
          <p:spPr>
            <a:xfrm rot="16200000">
              <a:off x="8248301" y="170975"/>
              <a:ext cx="7200" cy="7698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</p:spTree>
    <p:extLst>
      <p:ext uri="{BB962C8B-B14F-4D97-AF65-F5344CB8AC3E}">
        <p14:creationId xmlns="" xmlns:p14="http://schemas.microsoft.com/office/powerpoint/2010/main" val="1120196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ctrTitle" idx="4294967295"/>
          </p:nvPr>
        </p:nvSpPr>
        <p:spPr>
          <a:xfrm>
            <a:off x="2205425" y="2708950"/>
            <a:ext cx="47331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subTitle" idx="4294967295"/>
          </p:nvPr>
        </p:nvSpPr>
        <p:spPr>
          <a:xfrm>
            <a:off x="2205425" y="3640154"/>
            <a:ext cx="4733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Bring the attention of your audience over a key concept using icons or illustrations</a:t>
            </a:r>
          </a:p>
        </p:txBody>
      </p:sp>
      <p:grpSp>
        <p:nvGrpSpPr>
          <p:cNvPr id="417" name="Shape 417"/>
          <p:cNvGrpSpPr/>
          <p:nvPr/>
        </p:nvGrpSpPr>
        <p:grpSpPr>
          <a:xfrm>
            <a:off x="5168936" y="760844"/>
            <a:ext cx="1447569" cy="1447576"/>
            <a:chOff x="6643075" y="3664250"/>
            <a:chExt cx="407950" cy="407975"/>
          </a:xfrm>
        </p:grpSpPr>
        <p:sp>
          <p:nvSpPr>
            <p:cNvPr id="418" name="Shape 4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0" name="Shape 420"/>
          <p:cNvGrpSpPr/>
          <p:nvPr/>
        </p:nvGrpSpPr>
        <p:grpSpPr>
          <a:xfrm rot="-587344">
            <a:off x="3600928" y="2274182"/>
            <a:ext cx="595166" cy="595132"/>
            <a:chOff x="576250" y="4319400"/>
            <a:chExt cx="442075" cy="442050"/>
          </a:xfrm>
        </p:grpSpPr>
        <p:sp>
          <p:nvSpPr>
            <p:cNvPr id="421" name="Shape 4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25" name="Shape 425"/>
          <p:cNvSpPr/>
          <p:nvPr/>
        </p:nvSpPr>
        <p:spPr>
          <a:xfrm>
            <a:off x="3593939" y="962288"/>
            <a:ext cx="226250" cy="21606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 rot="2697328">
            <a:off x="5346647" y="2148788"/>
            <a:ext cx="343458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/>
          <p:nvPr/>
        </p:nvSpPr>
        <p:spPr>
          <a:xfrm rot="1280404">
            <a:off x="3589574" y="1613970"/>
            <a:ext cx="137563" cy="131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7" name="Shape 505"/>
          <p:cNvSpPr/>
          <p:nvPr/>
        </p:nvSpPr>
        <p:spPr>
          <a:xfrm>
            <a:off x="3762907" y="394650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8" name="Shape 507"/>
          <p:cNvCxnSpPr/>
          <p:nvPr/>
        </p:nvCxnSpPr>
        <p:spPr>
          <a:xfrm rot="16200000" flipH="1">
            <a:off x="3379654" y="28230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" name="Shape 505"/>
          <p:cNvSpPr/>
          <p:nvPr/>
        </p:nvSpPr>
        <p:spPr>
          <a:xfrm>
            <a:off x="4480434" y="394650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2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9" name="Shape 508"/>
          <p:cNvCxnSpPr/>
          <p:nvPr/>
        </p:nvCxnSpPr>
        <p:spPr>
          <a:xfrm rot="16200000">
            <a:off x="4387067" y="5650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505"/>
          <p:cNvSpPr/>
          <p:nvPr/>
        </p:nvSpPr>
        <p:spPr>
          <a:xfrm>
            <a:off x="5194539" y="387450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9" name="Shape 508"/>
          <p:cNvCxnSpPr/>
          <p:nvPr/>
        </p:nvCxnSpPr>
        <p:spPr>
          <a:xfrm rot="16200000">
            <a:off x="5106587" y="568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0" name="Shape 505"/>
          <p:cNvSpPr/>
          <p:nvPr/>
        </p:nvSpPr>
        <p:spPr>
          <a:xfrm>
            <a:off x="5908644" y="395435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1" name="Shape 508"/>
          <p:cNvCxnSpPr/>
          <p:nvPr/>
        </p:nvCxnSpPr>
        <p:spPr>
          <a:xfrm rot="16200000">
            <a:off x="5833239" y="568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2" name="Shape 505"/>
          <p:cNvSpPr/>
          <p:nvPr/>
        </p:nvSpPr>
        <p:spPr>
          <a:xfrm>
            <a:off x="6622749" y="387450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5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3" name="Shape 508"/>
          <p:cNvCxnSpPr/>
          <p:nvPr/>
        </p:nvCxnSpPr>
        <p:spPr>
          <a:xfrm rot="16200000">
            <a:off x="6534797" y="568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5" name="Shape 505"/>
          <p:cNvSpPr/>
          <p:nvPr/>
        </p:nvSpPr>
        <p:spPr>
          <a:xfrm>
            <a:off x="7336854" y="387450"/>
            <a:ext cx="541800" cy="5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6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6" name="Shape 508"/>
          <p:cNvCxnSpPr/>
          <p:nvPr/>
        </p:nvCxnSpPr>
        <p:spPr>
          <a:xfrm rot="16200000">
            <a:off x="7256228" y="583584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7" name="Shape 509"/>
          <p:cNvCxnSpPr/>
          <p:nvPr/>
        </p:nvCxnSpPr>
        <p:spPr>
          <a:xfrm rot="16200000">
            <a:off x="8248301" y="277050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443" name="Shape 443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er 5"/>
          <p:cNvGrpSpPr/>
          <p:nvPr/>
        </p:nvGrpSpPr>
        <p:grpSpPr>
          <a:xfrm>
            <a:off x="2309338" y="137441"/>
            <a:ext cx="5633197" cy="549785"/>
            <a:chOff x="3003604" y="281375"/>
            <a:chExt cx="5633197" cy="549785"/>
          </a:xfrm>
        </p:grpSpPr>
        <p:sp>
          <p:nvSpPr>
            <p:cNvPr id="7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FD3F67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8" name="Shape 507"/>
            <p:cNvCxnSpPr/>
            <p:nvPr/>
          </p:nvCxnSpPr>
          <p:spPr>
            <a:xfrm rot="16200000" flipH="1">
              <a:off x="3379654" y="176225"/>
              <a:ext cx="7200" cy="7593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9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FD3F67">
                <a:alpha val="23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0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1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FD3F67">
                <a:alpha val="23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2" name="Shape 508"/>
            <p:cNvCxnSpPr/>
            <p:nvPr/>
          </p:nvCxnSpPr>
          <p:spPr>
            <a:xfrm rot="16200000">
              <a:off x="5106587" y="453907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3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FD3F67">
                <a:alpha val="23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4" name="Shape 508"/>
            <p:cNvCxnSpPr/>
            <p:nvPr/>
          </p:nvCxnSpPr>
          <p:spPr>
            <a:xfrm rot="16200000">
              <a:off x="5833239" y="458241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5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FD3F67">
                <a:alpha val="23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6" name="Shape 508"/>
            <p:cNvCxnSpPr/>
            <p:nvPr/>
          </p:nvCxnSpPr>
          <p:spPr>
            <a:xfrm rot="16200000">
              <a:off x="6534797" y="44957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7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FD3F67">
                <a:alpha val="23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8" name="Shape 508"/>
            <p:cNvCxnSpPr/>
            <p:nvPr/>
          </p:nvCxnSpPr>
          <p:spPr>
            <a:xfrm rot="16200000">
              <a:off x="7256228" y="456442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19" name="Shape 509"/>
            <p:cNvCxnSpPr/>
            <p:nvPr/>
          </p:nvCxnSpPr>
          <p:spPr>
            <a:xfrm rot="16200000">
              <a:off x="8248301" y="170975"/>
              <a:ext cx="7200" cy="769800"/>
            </a:xfrm>
            <a:prstGeom prst="straightConnector1">
              <a:avLst/>
            </a:prstGeom>
            <a:noFill/>
            <a:ln w="9525" cap="flat" cmpd="sng">
              <a:solidFill>
                <a:srgbClr val="FF9755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39" name="Shape 433"/>
          <p:cNvSpPr txBox="1">
            <a:spLocks/>
          </p:cNvSpPr>
          <p:nvPr/>
        </p:nvSpPr>
        <p:spPr>
          <a:xfrm>
            <a:off x="1356653" y="1770519"/>
            <a:ext cx="691528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fr-FR" sz="18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Proxibanque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 est un réseau d’agences bancaires</a:t>
            </a:r>
            <a:endParaRPr lang="fr-FR" sz="1800" dirty="0" smtClean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fr-FR" sz="1800" dirty="0" err="1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Proxibanque</a:t>
            </a:r>
            <a:r>
              <a:rPr lang="fr-FR" sz="1800" dirty="0" smtClean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 souhaite se doter d’un outil de gestion client pour ses conseillers et directeurs d’agence</a:t>
            </a:r>
            <a:endParaRPr lang="en" sz="1800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20832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contexte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56653" y="1153216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Le besoin</a:t>
            </a:r>
            <a:endParaRPr lang="fr-FR" sz="2000" dirty="0"/>
          </a:p>
        </p:txBody>
      </p:sp>
      <p:sp>
        <p:nvSpPr>
          <p:cNvPr id="34" name="Rectangle 33"/>
          <p:cNvSpPr/>
          <p:nvPr/>
        </p:nvSpPr>
        <p:spPr>
          <a:xfrm>
            <a:off x="6070622" y="-127937"/>
            <a:ext cx="3332893" cy="2119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 smtClean="0">
                <a:solidFill>
                  <a:schemeClr val="tx1"/>
                </a:solidFill>
              </a:rPr>
              <a:t>TODO : supprimer n°6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576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2749475" y="2212900"/>
            <a:ext cx="2693100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75" y="-153649"/>
            <a:ext cx="3861900" cy="386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099" cy="138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/>
              <a:t>Want big impact?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2BDC7"/>
                </a:solidFill>
              </a:rPr>
              <a:t>Use big image.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461" name="Shape 461"/>
          <p:cNvSpPr/>
          <p:nvPr/>
        </p:nvSpPr>
        <p:spPr>
          <a:xfrm>
            <a:off x="3642279" y="1045150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Yellow</a:t>
            </a:r>
          </a:p>
        </p:txBody>
      </p:sp>
      <p:sp>
        <p:nvSpPr>
          <p:cNvPr id="462" name="Shape 462"/>
          <p:cNvSpPr/>
          <p:nvPr/>
        </p:nvSpPr>
        <p:spPr>
          <a:xfrm>
            <a:off x="4479533" y="2450691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Red</a:t>
            </a:r>
          </a:p>
        </p:txBody>
      </p:sp>
      <p:sp>
        <p:nvSpPr>
          <p:cNvPr id="463" name="Shape 463"/>
          <p:cNvSpPr/>
          <p:nvPr/>
        </p:nvSpPr>
        <p:spPr>
          <a:xfrm>
            <a:off x="5307100" y="1045150"/>
            <a:ext cx="1948799" cy="1948800"/>
          </a:xfrm>
          <a:prstGeom prst="ellipse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Blue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469" name="Shape 469"/>
          <p:cNvGraphicFramePr/>
          <p:nvPr>
            <p:extLst>
              <p:ext uri="{D42A27DB-BD31-4B8C-83A1-F6EECF244321}">
                <p14:modId xmlns="" xmlns:p14="http://schemas.microsoft.com/office/powerpoint/2010/main" val="56750733"/>
              </p:ext>
            </p:extLst>
          </p:nvPr>
        </p:nvGraphicFramePr>
        <p:xfrm>
          <a:off x="3312592" y="-1196400"/>
          <a:ext cx="4166300" cy="2392800"/>
        </p:xfrm>
        <a:graphic>
          <a:graphicData uri="http://schemas.openxmlformats.org/drawingml/2006/table">
            <a:tbl>
              <a:tblPr>
                <a:noFill/>
                <a:tableStyleId>{8AF16A12-A02D-4F7A-A192-F6A50229EBCF}</a:tableStyleId>
              </a:tblPr>
              <a:tblGrid>
                <a:gridCol w="1041575"/>
                <a:gridCol w="1041575"/>
                <a:gridCol w="1041575"/>
                <a:gridCol w="1041575"/>
              </a:tblGrid>
              <a:tr h="598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02BDC7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6830263"/>
              </p:ext>
            </p:extLst>
          </p:nvPr>
        </p:nvGraphicFramePr>
        <p:xfrm>
          <a:off x="2749379" y="1539433"/>
          <a:ext cx="5292726" cy="2038340"/>
        </p:xfrm>
        <a:graphic>
          <a:graphicData uri="http://schemas.openxmlformats.org/drawingml/2006/table">
            <a:tbl>
              <a:tblPr>
                <a:tableStyleId>{8AF16A12-A02D-4F7A-A192-F6A50229EBCF}</a:tableStyleId>
              </a:tblPr>
              <a:tblGrid>
                <a:gridCol w="1385713"/>
                <a:gridCol w="460237"/>
                <a:gridCol w="815420"/>
                <a:gridCol w="615317"/>
                <a:gridCol w="665343"/>
                <a:gridCol w="555286"/>
                <a:gridCol w="795410"/>
              </a:tblGrid>
              <a:tr h="2402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Nom de la tâche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Story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Prêt pour le sprint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Priorité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Statut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Story Points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u="none" strike="noStrike">
                          <a:effectLst/>
                        </a:rPr>
                        <a:t>Assigné au sprint</a:t>
                      </a:r>
                      <a:endParaRPr lang="fr-FR" sz="700" b="0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Sprint 1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Non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Haute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Achevé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24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Non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1 : Authentification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Achevé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8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2 : Liste des clients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Achevé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16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Sprint 2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Haute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Achevé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80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3 : Liste des conseillers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Achevé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4 : Edition d'un client 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Achevé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Sprint 3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Moyenne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Achevé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16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Non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5 : liste des comptes d'un client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En cours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8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Non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6 : virement d'un compte à compte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Haute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En cours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8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Non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Sprint 4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Non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Moyenne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En cours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64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700" u="none" strike="noStrike">
                          <a:effectLst/>
                        </a:rPr>
                        <a:t>Oui</a:t>
                      </a:r>
                      <a:endParaRPr lang="fr-FR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7 : Rapport sur les transactions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Non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Moyenne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En cours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Non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  <a:tr h="146835"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Ecran 8 : Erreur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Oui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Non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Moyenne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>
                          <a:effectLst/>
                        </a:rPr>
                        <a:t>En cours</a:t>
                      </a: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u="none" strike="noStrike" dirty="0">
                          <a:effectLst/>
                        </a:rPr>
                        <a:t>Oui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1255600" y="954425"/>
            <a:ext cx="6842283" cy="325951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title" idx="4294967295"/>
          </p:nvPr>
        </p:nvSpPr>
        <p:spPr>
          <a:xfrm>
            <a:off x="411175" y="635675"/>
            <a:ext cx="8328300" cy="27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476" name="Shape 476"/>
          <p:cNvSpPr/>
          <p:nvPr/>
        </p:nvSpPr>
        <p:spPr>
          <a:xfrm>
            <a:off x="2432950" y="1668895"/>
            <a:ext cx="618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477" name="Shape 477"/>
          <p:cNvSpPr/>
          <p:nvPr/>
        </p:nvSpPr>
        <p:spPr>
          <a:xfrm>
            <a:off x="1786775" y="20708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299800" y="3150298"/>
            <a:ext cx="134700" cy="134699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4072700" y="18149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681175" y="361209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6508175" y="225434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7034400" y="36701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ctrTitle" idx="4294967295"/>
          </p:nvPr>
        </p:nvSpPr>
        <p:spPr>
          <a:xfrm>
            <a:off x="1466125" y="1583350"/>
            <a:ext cx="62118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488" name="Shape 488"/>
          <p:cNvSpPr txBox="1">
            <a:spLocks noGrp="1"/>
          </p:cNvSpPr>
          <p:nvPr>
            <p:ph type="subTitle" idx="4294967295"/>
          </p:nvPr>
        </p:nvSpPr>
        <p:spPr>
          <a:xfrm>
            <a:off x="1466125" y="2840054"/>
            <a:ext cx="6211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ctrTitle" idx="4294967295"/>
          </p:nvPr>
        </p:nvSpPr>
        <p:spPr>
          <a:xfrm>
            <a:off x="685800" y="7241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89,526,124$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7772400" cy="46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495" name="Shape 495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100%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185,244 users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716375" y="2037912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504" name="Shape 504"/>
          <p:cNvSpPr/>
          <p:nvPr/>
        </p:nvSpPr>
        <p:spPr>
          <a:xfrm>
            <a:off x="4712775" y="3304375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505" name="Shape 505"/>
          <p:cNvSpPr/>
          <p:nvPr/>
        </p:nvSpPr>
        <p:spPr>
          <a:xfrm>
            <a:off x="4712775" y="771450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507" name="Shape 507"/>
          <p:cNvCxnSpPr>
            <a:endCxn id="505" idx="0"/>
          </p:cNvCxnSpPr>
          <p:nvPr/>
        </p:nvCxnSpPr>
        <p:spPr>
          <a:xfrm flipH="1">
            <a:off x="5247375" y="1215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08" name="Shape 508"/>
          <p:cNvCxnSpPr>
            <a:stCxn id="505" idx="4"/>
            <a:endCxn id="503" idx="0"/>
          </p:cNvCxnSpPr>
          <p:nvPr/>
        </p:nvCxnSpPr>
        <p:spPr>
          <a:xfrm>
            <a:off x="5247375" y="1840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509" name="Shape 509"/>
          <p:cNvCxnSpPr>
            <a:stCxn id="504" idx="4"/>
          </p:cNvCxnSpPr>
          <p:nvPr/>
        </p:nvCxnSpPr>
        <p:spPr>
          <a:xfrm>
            <a:off x="5247375" y="4373575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510" name="Shape 510"/>
          <p:cNvCxnSpPr>
            <a:stCxn id="503" idx="4"/>
            <a:endCxn id="504" idx="0"/>
          </p:cNvCxnSpPr>
          <p:nvPr/>
        </p:nvCxnSpPr>
        <p:spPr>
          <a:xfrm flipH="1">
            <a:off x="5247375" y="3107112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2683000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4637112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3"/>
          </p:nvPr>
        </p:nvSpPr>
        <p:spPr>
          <a:xfrm>
            <a:off x="6591225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2683000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body" idx="2"/>
          </p:nvPr>
        </p:nvSpPr>
        <p:spPr>
          <a:xfrm>
            <a:off x="4637112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body" idx="3"/>
          </p:nvPr>
        </p:nvSpPr>
        <p:spPr>
          <a:xfrm>
            <a:off x="6591225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</a:rPr>
              <a:t>You can insert graphs from </a:t>
            </a:r>
            <a:r>
              <a:rPr lang="en" u="sng">
                <a:solidFill>
                  <a:srgbClr val="4A5C65"/>
                </a:solidFill>
                <a:hlinkClick r:id="rId3"/>
              </a:rPr>
              <a:t>Google Sheets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111" y="666800"/>
            <a:ext cx="4243775" cy="35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r 18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20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1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22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3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4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5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6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7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28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29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30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31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32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39" name="Shape 433"/>
          <p:cNvSpPr txBox="1">
            <a:spLocks/>
          </p:cNvSpPr>
          <p:nvPr/>
        </p:nvSpPr>
        <p:spPr>
          <a:xfrm>
            <a:off x="1356653" y="1845357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>
                <a:latin typeface="Lato" charset="0"/>
                <a:ea typeface="Lato" charset="0"/>
                <a:cs typeface="Lato" charset="0"/>
              </a:rPr>
              <a:t>Conseillers</a:t>
            </a:r>
            <a:endParaRPr lang="en" sz="1800" dirty="0"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Consultation</a:t>
            </a:r>
            <a:r>
              <a:rPr lang="fr-FR" dirty="0" smtClean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liste clients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Modification liste clients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Virement compte à compte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40" name="Shape 435"/>
          <p:cNvSpPr txBox="1">
            <a:spLocks/>
          </p:cNvSpPr>
          <p:nvPr/>
        </p:nvSpPr>
        <p:spPr>
          <a:xfrm>
            <a:off x="5001987" y="1845357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dirty="0" smtClean="0">
                <a:latin typeface="Lato" charset="0"/>
                <a:ea typeface="Lato" charset="0"/>
                <a:cs typeface="Lato" charset="0"/>
              </a:rPr>
              <a:t>Directeurs</a:t>
            </a:r>
            <a:endParaRPr lang="en" sz="1800" dirty="0" smtClean="0"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Consultation liste clients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Modification liste clients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Virement compte à compte</a:t>
            </a:r>
            <a:endParaRPr lang="en" dirty="0">
              <a:solidFill>
                <a:srgbClr val="4A5C65"/>
              </a:solidFill>
              <a:latin typeface="Lato Light"/>
              <a:ea typeface="Lato Light"/>
              <a:cs typeface="Lato Light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4A5C65"/>
                </a:solidFill>
                <a:latin typeface="Lato Light"/>
                <a:ea typeface="Lato Light"/>
                <a:cs typeface="Lato Light"/>
              </a:rPr>
              <a:t>Consultation liste conseillers</a:t>
            </a:r>
          </a:p>
          <a:p>
            <a:pPr>
              <a:lnSpc>
                <a:spcPct val="150000"/>
              </a:lnSpc>
            </a:pP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520832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contexte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6653" y="1153216"/>
            <a:ext cx="3132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Lato" charset="0"/>
                <a:ea typeface="Lato" charset="0"/>
                <a:cs typeface="Lato" charset="0"/>
              </a:rPr>
              <a:t>Principales fonctionnalités</a:t>
            </a:r>
            <a:endParaRPr lang="fr-FR" sz="2000" dirty="0"/>
          </a:p>
        </p:txBody>
      </p:sp>
    </p:spTree>
    <p:extLst>
      <p:ext uri="{BB962C8B-B14F-4D97-AF65-F5344CB8AC3E}">
        <p14:creationId xmlns="" xmlns:p14="http://schemas.microsoft.com/office/powerpoint/2010/main" val="403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655525" y="650425"/>
            <a:ext cx="1915015" cy="384264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34" name="Shape 534"/>
          <p:cNvSpPr/>
          <p:nvPr/>
        </p:nvSpPr>
        <p:spPr>
          <a:xfrm>
            <a:off x="4741641" y="972683"/>
            <a:ext cx="1742700" cy="30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/>
        </p:nvSpPr>
        <p:spPr>
          <a:xfrm>
            <a:off x="460094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47326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4301574" y="710224"/>
            <a:ext cx="2632623" cy="372319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4483233" y="1052804"/>
            <a:ext cx="2279400" cy="30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3893200" y="112741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4054525" y="12868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55" name="Shape 555"/>
          <p:cNvSpPr txBox="1">
            <a:spLocks noGrp="1"/>
          </p:cNvSpPr>
          <p:nvPr>
            <p:ph type="body" idx="4294967295"/>
          </p:nvPr>
        </p:nvSpPr>
        <p:spPr>
          <a:xfrm>
            <a:off x="14250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</a:rPr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4A5C65"/>
                </a:solidFill>
              </a:rPr>
              <a:t>You can find me at @username &amp; user@mail.me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>
              <a:solidFill>
                <a:srgbClr val="4A5C6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80" name="Shape 580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581" name="Shape 58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5" name="Shape 595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596" name="Shape 59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02" name="Shape 60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7" name="Shape 607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9" name="Shape 609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10" name="Shape 61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4" name="Shape 614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15" name="Shape 615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16" name="Shape 61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3" name="Shape 623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24" name="Shape 62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8" name="Shape 628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2" name="Shape 632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33" name="Shape 63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36" name="Shape 6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39" name="Shape 6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43" name="Shape 643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0" name="Shape 650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51" name="Shape 65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7" name="Shape 657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58" name="Shape 6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2" name="Shape 662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3" name="Shape 663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664" name="Shape 66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6" name="Shape 666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667" name="Shape 66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673" name="Shape 67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676" name="Shape 67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3" name="Shape 683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684" name="Shape 68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690" name="Shape 69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8" name="Shape 698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699" name="Shape 69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3" name="Shape 703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04" name="Shape 70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09" name="Shape 70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3" name="Shape 713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14" name="Shape 71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6" name="Shape 716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17" name="Shape 71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20" name="Shape 72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2" name="Shape 722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23" name="Shape 723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24" name="Shape 72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6" name="Shape 726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27" name="Shape 72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7" name="Shape 737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38" name="Shape 7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0" name="Shape 740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1" name="Shape 741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42" name="Shape 7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45" name="Shape 74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50" name="Shape 7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3" name="Shape 753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54" name="Shape 754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55" name="Shape 755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1" name="Shape 761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62" name="Shape 7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1" name="Shape 771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772" name="Shape 77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5" name="Shape 775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776" name="Shape 77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9" name="Shape 779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780" name="Shape 78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786" name="Shape 78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8" name="Shape 788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789" name="Shape 78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797" name="Shape 79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3" name="Shape 803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04" name="Shape 80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6" name="Shape 806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07" name="Shape 80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11" name="Shape 811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307366" y="3603781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15" name="Shape 815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16" name="Shape 81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25" name="Shape 825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7" name="Shape 827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28" name="Shape 82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35" name="Shape 835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43" name="Shape 843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6" name="Shape 846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47" name="Shape 84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54" name="Shape 85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7" name="Shape 857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58" name="Shape 85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1" name="Shape 861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62" name="Shape 8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7" name="Shape 867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868" name="Shape 86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5" name="Shape 895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896" name="Shape 89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19" name="Shape 919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20" name="Shape 92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4" name="Shape 934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35" name="Shape 935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8" name="Shape 938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39" name="Shape 9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45" name="Shape 945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46" name="Shape 94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4" name="Shape 954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55" name="Shape 955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8" name="Shape 958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59" name="Shape 95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64" name="Shape 964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965" name="Shape 965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2" name="Shape 972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973" name="Shape 97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9" name="Shape 979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980" name="Shape 98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9" name="Shape 989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990" name="Shape 99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1" name="Shape 1001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02" name="Shape 100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7" name="Shape 1007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08" name="Shape 100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16" name="Shape 101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8" name="Shape 1018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19" name="Shape 101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1" name="Shape 1021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22" name="Shape 102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24" name="Shape 1024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6" name="Shape 1026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2" name="Shape 1032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" dirty="0" smtClean="0">
                <a:solidFill>
                  <a:srgbClr val="4A5C65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dirty="0">
              <a:solidFill>
                <a:srgbClr val="4A5C65"/>
              </a:solidFill>
              <a:latin typeface="Lato" charset="0"/>
              <a:ea typeface="Lato" charset="0"/>
              <a:cs typeface="Lato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latin typeface="Lato" charset="0"/>
                <a:ea typeface="Lato" charset="0"/>
                <a:cs typeface="Lato" charset="0"/>
              </a:rPr>
              <a:t>L’équipe</a:t>
            </a:r>
            <a:endParaRPr lang="en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="" xmlns:p14="http://schemas.microsoft.com/office/powerpoint/2010/main" val="54090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Florent A</a:t>
            </a:r>
            <a:r>
              <a:rPr lang="fr-FR" sz="3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" sz="30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6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7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8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9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0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1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2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3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4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5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6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7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18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19" name="ZoneTexte 18"/>
          <p:cNvSpPr txBox="1"/>
          <p:nvPr/>
        </p:nvSpPr>
        <p:spPr>
          <a:xfrm>
            <a:off x="3238799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l’équipe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7" y="-149469"/>
            <a:ext cx="2156557" cy="215188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Shape 449"/>
          <p:cNvSpPr txBox="1">
            <a:spLocks noGrp="1"/>
          </p:cNvSpPr>
          <p:nvPr>
            <p:ph type="body" idx="1"/>
          </p:nvPr>
        </p:nvSpPr>
        <p:spPr>
          <a:xfrm>
            <a:off x="2530548" y="1773885"/>
            <a:ext cx="5401339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sz="1600" dirty="0" smtClean="0"/>
              <a:t>31 </a:t>
            </a:r>
            <a:r>
              <a:rPr lang="fr-FR" sz="1600" dirty="0"/>
              <a:t>ans, </a:t>
            </a:r>
            <a:r>
              <a:rPr lang="fr-FR" sz="1600" dirty="0" smtClean="0"/>
              <a:t>formation STI Electrotechnique puis 2 années d’études de Droit. </a:t>
            </a:r>
          </a:p>
          <a:p>
            <a:pPr lvl="0">
              <a:buNone/>
            </a:pPr>
            <a:r>
              <a:rPr lang="fr-FR" sz="1600" dirty="0" smtClean="0"/>
              <a:t>Succession de petits boulots</a:t>
            </a:r>
            <a:r>
              <a:rPr lang="mr-IN" sz="1600" dirty="0" smtClean="0"/>
              <a:t>…</a:t>
            </a:r>
            <a:r>
              <a:rPr lang="fr-FR" sz="1600" dirty="0" smtClean="0"/>
              <a:t> jusqu’à entamer </a:t>
            </a:r>
            <a:r>
              <a:rPr lang="fr-FR" sz="1600" dirty="0"/>
              <a:t>un processus de reconversion en </a:t>
            </a:r>
            <a:r>
              <a:rPr lang="fr-FR" sz="1600" dirty="0" smtClean="0"/>
              <a:t>étant retenu pour participer à la </a:t>
            </a:r>
            <a:r>
              <a:rPr lang="fr-FR" sz="1600" dirty="0"/>
              <a:t>1</a:t>
            </a:r>
            <a:r>
              <a:rPr lang="fr-FR" sz="1600" baseline="30000" dirty="0"/>
              <a:t>ère</a:t>
            </a:r>
            <a:r>
              <a:rPr lang="fr-FR" sz="1600" dirty="0"/>
              <a:t> promotion de l’école </a:t>
            </a:r>
            <a:r>
              <a:rPr lang="fr-FR" sz="1600" dirty="0" smtClean="0"/>
              <a:t>42 à Paris.</a:t>
            </a:r>
            <a:endParaRPr lang="fr-FR" sz="1600" dirty="0"/>
          </a:p>
          <a:p>
            <a:pPr lvl="0">
              <a:buNone/>
            </a:pPr>
            <a:r>
              <a:rPr lang="fr-FR" sz="1600" dirty="0"/>
              <a:t>Arrêt en milieu de formation par manque de ressources financières.</a:t>
            </a:r>
          </a:p>
          <a:p>
            <a:pPr lvl="0">
              <a:buNone/>
            </a:pPr>
            <a:r>
              <a:rPr lang="fr-FR" sz="1600" dirty="0"/>
              <a:t>Bases générales acquises, volonté de se spécialiser sur une technologie recherchée par les entreprises.</a:t>
            </a:r>
          </a:p>
          <a:p>
            <a:pPr lvl="0">
              <a:buNone/>
            </a:pPr>
            <a:endParaRPr lang="fr-FR" sz="1600" dirty="0"/>
          </a:p>
          <a:p>
            <a:pPr lvl="0">
              <a:buNone/>
            </a:pP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</p:txBody>
      </p:sp>
      <p:sp>
        <p:nvSpPr>
          <p:cNvPr id="22" name="Rectangle 21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9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Florent </a:t>
            </a:r>
            <a:r>
              <a:rPr lang="fr-FR" sz="3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M.</a:t>
            </a:r>
            <a:endParaRPr lang="en" sz="30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2530548" y="1773885"/>
            <a:ext cx="5401339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sz="1600" dirty="0" smtClean="0"/>
              <a:t>32 </a:t>
            </a:r>
            <a:r>
              <a:rPr lang="fr-FR" sz="1600" dirty="0"/>
              <a:t>ans, </a:t>
            </a:r>
            <a:r>
              <a:rPr lang="fr-FR" sz="1600" dirty="0" smtClean="0"/>
              <a:t>formation STI Electrotechnique puis 2 années d’études de Droit. </a:t>
            </a:r>
          </a:p>
          <a:p>
            <a:pPr lvl="0">
              <a:buNone/>
            </a:pPr>
            <a:r>
              <a:rPr lang="fr-FR" sz="1600" dirty="0" smtClean="0"/>
              <a:t>Succession de petits boulots</a:t>
            </a:r>
            <a:r>
              <a:rPr lang="mr-IN" sz="1600" dirty="0" smtClean="0"/>
              <a:t>…</a:t>
            </a:r>
            <a:r>
              <a:rPr lang="fr-FR" sz="1600" dirty="0" smtClean="0"/>
              <a:t> jusqu’à entamer </a:t>
            </a:r>
            <a:r>
              <a:rPr lang="fr-FR" sz="1600" dirty="0"/>
              <a:t>un processus de reconversion en </a:t>
            </a:r>
            <a:r>
              <a:rPr lang="fr-FR" sz="1600" dirty="0" smtClean="0"/>
              <a:t>étant retenu pour participer à la </a:t>
            </a:r>
            <a:r>
              <a:rPr lang="fr-FR" sz="1600" dirty="0"/>
              <a:t>1</a:t>
            </a:r>
            <a:r>
              <a:rPr lang="fr-FR" sz="1600" baseline="30000" dirty="0"/>
              <a:t>ère</a:t>
            </a:r>
            <a:r>
              <a:rPr lang="fr-FR" sz="1600" dirty="0"/>
              <a:t> promotion de l’école </a:t>
            </a:r>
            <a:r>
              <a:rPr lang="fr-FR" sz="1600" dirty="0" smtClean="0"/>
              <a:t>42 à Paris.</a:t>
            </a:r>
            <a:endParaRPr lang="fr-FR" sz="1600" dirty="0"/>
          </a:p>
          <a:p>
            <a:pPr lvl="0">
              <a:buNone/>
            </a:pPr>
            <a:r>
              <a:rPr lang="fr-FR" sz="1600" dirty="0"/>
              <a:t>Arrêt en milieu de formation par manque de ressources financières.</a:t>
            </a:r>
          </a:p>
          <a:p>
            <a:pPr lvl="0">
              <a:buNone/>
            </a:pPr>
            <a:r>
              <a:rPr lang="fr-FR" sz="1600" dirty="0"/>
              <a:t>Bases générales acquises, volonté de se spécialiser sur une technologie recherchée par les entreprises.</a:t>
            </a:r>
          </a:p>
          <a:p>
            <a:pPr lvl="0">
              <a:buNone/>
            </a:pPr>
            <a:endParaRPr lang="fr-FR" sz="1600" dirty="0"/>
          </a:p>
          <a:p>
            <a:pPr lvl="0">
              <a:buNone/>
            </a:pP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</p:txBody>
      </p:sp>
      <p:grpSp>
        <p:nvGrpSpPr>
          <p:cNvPr id="5" name="Grouper 4"/>
          <p:cNvGrpSpPr/>
          <p:nvPr/>
        </p:nvGrpSpPr>
        <p:grpSpPr>
          <a:xfrm>
            <a:off x="2160702" y="120604"/>
            <a:ext cx="5662501" cy="549785"/>
            <a:chOff x="3004758" y="281375"/>
            <a:chExt cx="5632046" cy="549785"/>
          </a:xfrm>
        </p:grpSpPr>
        <p:sp>
          <p:nvSpPr>
            <p:cNvPr id="6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7" name="Shape 507"/>
            <p:cNvCxnSpPr/>
            <p:nvPr/>
          </p:nvCxnSpPr>
          <p:spPr>
            <a:xfrm flipV="1">
              <a:off x="3004758" y="559475"/>
              <a:ext cx="758146" cy="36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8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9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0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1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2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3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4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5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6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7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18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19" name="ZoneTexte 18"/>
          <p:cNvSpPr txBox="1"/>
          <p:nvPr/>
        </p:nvSpPr>
        <p:spPr>
          <a:xfrm>
            <a:off x="3238799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l’équipe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7" y="-149469"/>
            <a:ext cx="2156557" cy="215188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" name="Shape 663"/>
          <p:cNvGrpSpPr/>
          <p:nvPr/>
        </p:nvGrpSpPr>
        <p:grpSpPr>
          <a:xfrm>
            <a:off x="6841486" y="846744"/>
            <a:ext cx="147791" cy="209319"/>
            <a:chOff x="3979850" y="1598950"/>
            <a:chExt cx="356825" cy="505375"/>
          </a:xfrm>
        </p:grpSpPr>
        <p:sp>
          <p:nvSpPr>
            <p:cNvPr id="21" name="Shape 66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3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65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3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" name="Shape 449"/>
          <p:cNvSpPr txBox="1">
            <a:spLocks/>
          </p:cNvSpPr>
          <p:nvPr/>
        </p:nvSpPr>
        <p:spPr>
          <a:xfrm>
            <a:off x="5465513" y="737976"/>
            <a:ext cx="1526761" cy="389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fr-FR" sz="1600" b="1" dirty="0" err="1" smtClean="0"/>
              <a:t>Scrum</a:t>
            </a:r>
            <a:r>
              <a:rPr lang="fr-FR" sz="1600" b="1" dirty="0" smtClean="0"/>
              <a:t> Master</a:t>
            </a:r>
            <a:endParaRPr lang="en" sz="1600" b="1" dirty="0"/>
          </a:p>
        </p:txBody>
      </p:sp>
    </p:spTree>
    <p:extLst>
      <p:ext uri="{BB962C8B-B14F-4D97-AF65-F5344CB8AC3E}">
        <p14:creationId xmlns="" xmlns:p14="http://schemas.microsoft.com/office/powerpoint/2010/main" val="12052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0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Vincent </a:t>
            </a:r>
            <a:endParaRPr lang="en" sz="30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2690037" y="120604"/>
            <a:ext cx="5133166" cy="549785"/>
            <a:chOff x="3531246" y="281375"/>
            <a:chExt cx="5105558" cy="549785"/>
          </a:xfrm>
        </p:grpSpPr>
        <p:sp>
          <p:nvSpPr>
            <p:cNvPr id="6" name="Shape 505"/>
            <p:cNvSpPr/>
            <p:nvPr/>
          </p:nvSpPr>
          <p:spPr>
            <a:xfrm>
              <a:off x="3762907" y="2885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latin typeface="Lato" charset="0"/>
                  <a:ea typeface="Lato" charset="0"/>
                  <a:cs typeface="Lato" charset="0"/>
                  <a:sym typeface="Lato Light"/>
                </a:rPr>
                <a:t>1</a:t>
              </a:r>
              <a:endParaRPr lang="en" dirty="0"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7" name="Shape 507"/>
            <p:cNvCxnSpPr/>
            <p:nvPr/>
          </p:nvCxnSpPr>
          <p:spPr>
            <a:xfrm flipV="1">
              <a:off x="3531246" y="559475"/>
              <a:ext cx="231658" cy="11528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none" w="lg" len="lg"/>
              <a:tailEnd type="oval" w="lg" len="lg"/>
            </a:ln>
          </p:spPr>
        </p:cxnSp>
        <p:sp>
          <p:nvSpPr>
            <p:cNvPr id="8" name="Shape 505"/>
            <p:cNvSpPr/>
            <p:nvPr/>
          </p:nvSpPr>
          <p:spPr>
            <a:xfrm>
              <a:off x="4480434" y="288575"/>
              <a:ext cx="541800" cy="54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rgbClr val="00BEC7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2</a:t>
              </a:r>
              <a:endParaRPr lang="en" dirty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9" name="Shape 508"/>
            <p:cNvCxnSpPr/>
            <p:nvPr/>
          </p:nvCxnSpPr>
          <p:spPr>
            <a:xfrm rot="16200000">
              <a:off x="4387067" y="4589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0" name="Shape 505"/>
            <p:cNvSpPr/>
            <p:nvPr/>
          </p:nvSpPr>
          <p:spPr>
            <a:xfrm>
              <a:off x="519453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3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1" name="Shape 508"/>
            <p:cNvCxnSpPr/>
            <p:nvPr/>
          </p:nvCxnSpPr>
          <p:spPr>
            <a:xfrm rot="16200000">
              <a:off x="510658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2" name="Shape 505"/>
            <p:cNvSpPr/>
            <p:nvPr/>
          </p:nvSpPr>
          <p:spPr>
            <a:xfrm>
              <a:off x="5908644" y="289360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4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3" name="Shape 508"/>
            <p:cNvCxnSpPr/>
            <p:nvPr/>
          </p:nvCxnSpPr>
          <p:spPr>
            <a:xfrm rot="16200000">
              <a:off x="5833239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4" name="Shape 505"/>
            <p:cNvSpPr/>
            <p:nvPr/>
          </p:nvSpPr>
          <p:spPr>
            <a:xfrm>
              <a:off x="6622749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5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5" name="Shape 508"/>
            <p:cNvCxnSpPr/>
            <p:nvPr/>
          </p:nvCxnSpPr>
          <p:spPr>
            <a:xfrm rot="16200000">
              <a:off x="6534797" y="462575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6" name="Shape 505"/>
            <p:cNvSpPr/>
            <p:nvPr/>
          </p:nvSpPr>
          <p:spPr>
            <a:xfrm>
              <a:off x="7336854" y="281375"/>
              <a:ext cx="541800" cy="541800"/>
            </a:xfrm>
            <a:prstGeom prst="ellipse">
              <a:avLst/>
            </a:prstGeom>
            <a:solidFill>
              <a:srgbClr val="00BEC7">
                <a:alpha val="31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>
                  <a:solidFill>
                    <a:schemeClr val="lt1"/>
                  </a:solidFill>
                  <a:latin typeface="Lato" charset="0"/>
                  <a:ea typeface="Lato" charset="0"/>
                  <a:cs typeface="Lato" charset="0"/>
                  <a:sym typeface="Lato Light"/>
                </a:rPr>
                <a:t>6</a:t>
              </a:r>
              <a:endParaRPr lang="en" dirty="0">
                <a:solidFill>
                  <a:schemeClr val="lt1"/>
                </a:solidFill>
                <a:latin typeface="Lato" charset="0"/>
                <a:ea typeface="Lato" charset="0"/>
                <a:cs typeface="Lato" charset="0"/>
                <a:sym typeface="Lato Light"/>
              </a:endParaRPr>
            </a:p>
          </p:txBody>
        </p:sp>
        <p:cxnSp>
          <p:nvCxnSpPr>
            <p:cNvPr id="17" name="Shape 508"/>
            <p:cNvCxnSpPr/>
            <p:nvPr/>
          </p:nvCxnSpPr>
          <p:spPr>
            <a:xfrm rot="16200000">
              <a:off x="7256228" y="470503"/>
              <a:ext cx="3600" cy="197400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oval" w="lg" len="lg"/>
            </a:ln>
          </p:spPr>
        </p:cxnSp>
        <p:cxnSp>
          <p:nvCxnSpPr>
            <p:cNvPr id="18" name="Shape 509"/>
            <p:cNvCxnSpPr/>
            <p:nvPr/>
          </p:nvCxnSpPr>
          <p:spPr>
            <a:xfrm flipV="1">
              <a:off x="7867001" y="559472"/>
              <a:ext cx="769803" cy="4"/>
            </a:xfrm>
            <a:prstGeom prst="straightConnector1">
              <a:avLst/>
            </a:prstGeom>
            <a:noFill/>
            <a:ln w="9525" cap="flat" cmpd="sng">
              <a:solidFill>
                <a:srgbClr val="02BDC7"/>
              </a:solidFill>
              <a:prstDash val="solid"/>
              <a:round/>
              <a:headEnd type="oval" w="lg" len="lg"/>
              <a:tailEnd type="none" w="lg" len="lg"/>
            </a:ln>
          </p:spPr>
        </p:cxnSp>
      </p:grpSp>
      <p:sp>
        <p:nvSpPr>
          <p:cNvPr id="19" name="ZoneTexte 18"/>
          <p:cNvSpPr txBox="1"/>
          <p:nvPr/>
        </p:nvSpPr>
        <p:spPr>
          <a:xfrm>
            <a:off x="3238799" y="509705"/>
            <a:ext cx="1348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rgbClr val="00BEC7"/>
                </a:solidFill>
                <a:latin typeface="Lato" charset="0"/>
                <a:ea typeface="Lato" charset="0"/>
                <a:cs typeface="Lato" charset="0"/>
              </a:rPr>
              <a:t>l’équipe</a:t>
            </a:r>
            <a:endParaRPr lang="fr-FR" sz="1100" dirty="0">
              <a:solidFill>
                <a:srgbClr val="00BEC7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17" y="-133120"/>
            <a:ext cx="2156557" cy="21191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Shape 449"/>
          <p:cNvSpPr txBox="1">
            <a:spLocks noGrp="1"/>
          </p:cNvSpPr>
          <p:nvPr>
            <p:ph type="body" idx="1"/>
          </p:nvPr>
        </p:nvSpPr>
        <p:spPr>
          <a:xfrm>
            <a:off x="2530548" y="1773885"/>
            <a:ext cx="5401339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sz="1600" dirty="0" smtClean="0"/>
              <a:t>31 </a:t>
            </a:r>
            <a:r>
              <a:rPr lang="fr-FR" sz="1600" dirty="0"/>
              <a:t>ans, </a:t>
            </a:r>
            <a:r>
              <a:rPr lang="fr-FR" sz="1600" dirty="0" smtClean="0"/>
              <a:t>formation STI Electrotechnique puis 2 années d’études de Droit. </a:t>
            </a:r>
          </a:p>
          <a:p>
            <a:pPr lvl="0">
              <a:buNone/>
            </a:pPr>
            <a:r>
              <a:rPr lang="fr-FR" sz="1600" dirty="0" smtClean="0"/>
              <a:t>Succession de petits boulots</a:t>
            </a:r>
            <a:r>
              <a:rPr lang="mr-IN" sz="1600" dirty="0" smtClean="0"/>
              <a:t>…</a:t>
            </a:r>
            <a:r>
              <a:rPr lang="fr-FR" sz="1600" dirty="0" smtClean="0"/>
              <a:t> jusqu’à entamer </a:t>
            </a:r>
            <a:r>
              <a:rPr lang="fr-FR" sz="1600" dirty="0"/>
              <a:t>un processus de reconversion en </a:t>
            </a:r>
            <a:r>
              <a:rPr lang="fr-FR" sz="1600" dirty="0" smtClean="0"/>
              <a:t>étant retenu pour participer à la </a:t>
            </a:r>
            <a:r>
              <a:rPr lang="fr-FR" sz="1600" dirty="0"/>
              <a:t>1</a:t>
            </a:r>
            <a:r>
              <a:rPr lang="fr-FR" sz="1600" baseline="30000" dirty="0"/>
              <a:t>ère</a:t>
            </a:r>
            <a:r>
              <a:rPr lang="fr-FR" sz="1600" dirty="0"/>
              <a:t> promotion de l’école </a:t>
            </a:r>
            <a:r>
              <a:rPr lang="fr-FR" sz="1600" dirty="0" smtClean="0"/>
              <a:t>42 à Paris.</a:t>
            </a:r>
            <a:endParaRPr lang="fr-FR" sz="1600" dirty="0"/>
          </a:p>
          <a:p>
            <a:pPr lvl="0">
              <a:buNone/>
            </a:pPr>
            <a:r>
              <a:rPr lang="fr-FR" sz="1600" dirty="0"/>
              <a:t>Arrêt en milieu de formation par manque de ressources financières.</a:t>
            </a:r>
          </a:p>
          <a:p>
            <a:pPr lvl="0">
              <a:buNone/>
            </a:pPr>
            <a:r>
              <a:rPr lang="fr-FR" sz="1600" dirty="0"/>
              <a:t>Bases générales acquises, volonté de se spécialiser sur une technologie recherchée par les entreprises.</a:t>
            </a:r>
          </a:p>
          <a:p>
            <a:pPr lvl="0">
              <a:buNone/>
            </a:pPr>
            <a:endParaRPr lang="fr-FR" sz="1600" dirty="0"/>
          </a:p>
          <a:p>
            <a:pPr lvl="0">
              <a:buNone/>
            </a:pP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</p:txBody>
      </p:sp>
      <p:sp>
        <p:nvSpPr>
          <p:cNvPr id="23" name="Rectangle 22"/>
          <p:cNvSpPr/>
          <p:nvPr/>
        </p:nvSpPr>
        <p:spPr>
          <a:xfrm rot="20265701">
            <a:off x="2186892" y="1713584"/>
            <a:ext cx="5009464" cy="691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TODO</a:t>
            </a:r>
            <a:endParaRPr lang="fr-F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28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2560</Words>
  <Application>Microsoft Office PowerPoint</Application>
  <PresentationFormat>Affichage à l'écran (16:9)</PresentationFormat>
  <Paragraphs>756</Paragraphs>
  <Slides>58</Slides>
  <Notes>58</Notes>
  <HiddenSlides>25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Kent template</vt:lpstr>
      <vt:lpstr>Proxibanque La proximité facteur de succès</vt:lpstr>
      <vt:lpstr>Sommaire</vt:lpstr>
      <vt:lpstr>1. Contexte</vt:lpstr>
      <vt:lpstr>Diapositive 4</vt:lpstr>
      <vt:lpstr>Diapositive 5</vt:lpstr>
      <vt:lpstr>2. L’équipe</vt:lpstr>
      <vt:lpstr>Florent A.</vt:lpstr>
      <vt:lpstr>Florent M.</vt:lpstr>
      <vt:lpstr>Vincent </vt:lpstr>
      <vt:lpstr>Théo </vt:lpstr>
      <vt:lpstr>3. Organisation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4. Fonctionnalités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4. Fonctionnalités</vt:lpstr>
      <vt:lpstr>4. Fonctionnalités</vt:lpstr>
      <vt:lpstr>Diapositive 29</vt:lpstr>
      <vt:lpstr>Diapositive 30</vt:lpstr>
      <vt:lpstr>Diapositive 31</vt:lpstr>
      <vt:lpstr>5. Bilan du projet</vt:lpstr>
      <vt:lpstr>Diapositive 33</vt:lpstr>
      <vt:lpstr>Hello!</vt:lpstr>
      <vt:lpstr>Diapositive 35</vt:lpstr>
      <vt:lpstr>Diapositive 36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Diapositive 49</vt:lpstr>
      <vt:lpstr>Diapositive 50</vt:lpstr>
      <vt:lpstr>Diapositive 51</vt:lpstr>
      <vt:lpstr>Diapositive 52</vt:lpstr>
      <vt:lpstr>Diapositive 53</vt:lpstr>
      <vt:lpstr>Thanks!</vt:lpstr>
      <vt:lpstr>Credits</vt:lpstr>
      <vt:lpstr>Presentation design</vt:lpstr>
      <vt:lpstr>Diapositive 57</vt:lpstr>
      <vt:lpstr>Diapositive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Proxibanque La proximité facteur de succès</dc:title>
  <cp:lastModifiedBy>Vincent Le Gal</cp:lastModifiedBy>
  <cp:revision>64</cp:revision>
  <dcterms:modified xsi:type="dcterms:W3CDTF">2017-05-26T17:12:53Z</dcterms:modified>
</cp:coreProperties>
</file>